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3" r:id="rId3"/>
    <p:sldId id="305" r:id="rId4"/>
    <p:sldId id="257" r:id="rId5"/>
    <p:sldId id="307" r:id="rId6"/>
    <p:sldId id="258" r:id="rId7"/>
    <p:sldId id="291" r:id="rId8"/>
    <p:sldId id="298" r:id="rId9"/>
    <p:sldId id="299" r:id="rId10"/>
    <p:sldId id="289" r:id="rId11"/>
    <p:sldId id="281" r:id="rId12"/>
    <p:sldId id="292" r:id="rId13"/>
    <p:sldId id="293" r:id="rId14"/>
    <p:sldId id="280" r:id="rId15"/>
    <p:sldId id="294" r:id="rId16"/>
    <p:sldId id="295" r:id="rId17"/>
    <p:sldId id="308" r:id="rId18"/>
    <p:sldId id="287" r:id="rId19"/>
    <p:sldId id="283"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80" autoAdjust="0"/>
    <p:restoredTop sz="92143" autoAdjust="0"/>
  </p:normalViewPr>
  <p:slideViewPr>
    <p:cSldViewPr>
      <p:cViewPr>
        <p:scale>
          <a:sx n="97" d="100"/>
          <a:sy n="97" d="100"/>
        </p:scale>
        <p:origin x="234"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CFCBD-59C8-424A-9D76-86999563CF71}" type="doc">
      <dgm:prSet loTypeId="urn:microsoft.com/office/officeart/2005/8/layout/vList4#1" loCatId="list" qsTypeId="urn:microsoft.com/office/officeart/2005/8/quickstyle/simple2" qsCatId="simple" csTypeId="urn:microsoft.com/office/officeart/2005/8/colors/colorful2" csCatId="colorful" phldr="1"/>
      <dgm:spPr/>
      <dgm:t>
        <a:bodyPr/>
        <a:lstStyle/>
        <a:p>
          <a:endParaRPr lang="zh-CN" altLang="en-US"/>
        </a:p>
      </dgm:t>
    </dgm:pt>
    <dgm:pt modelId="{5D873A31-E4FF-4AD0-917C-40B1641086E4}">
      <dgm:prSet phldrT="[文本]" custT="1"/>
      <dgm:spPr/>
      <dgm:t>
        <a:bodyPr/>
        <a:lstStyle/>
        <a:p>
          <a:r>
            <a:rPr lang="zh-CN" altLang="en-US" sz="2400" dirty="0" smtClean="0">
              <a:latin typeface="华文行楷" pitchFamily="2" charset="-122"/>
              <a:ea typeface="华文行楷" pitchFamily="2" charset="-122"/>
            </a:rPr>
            <a:t>目标一</a:t>
          </a:r>
        </a:p>
      </dgm:t>
    </dgm:pt>
    <dgm:pt modelId="{FBCFBB97-5CA1-489F-B04A-C1ACBDCED4B8}" type="parTrans" cxnId="{DFC46F5F-99C4-4AD6-8C67-37FC2BE9DAE0}">
      <dgm:prSet/>
      <dgm:spPr/>
      <dgm:t>
        <a:bodyPr/>
        <a:lstStyle/>
        <a:p>
          <a:endParaRPr lang="zh-CN" altLang="en-US">
            <a:latin typeface="微软雅黑" pitchFamily="34" charset="-122"/>
            <a:ea typeface="微软雅黑" pitchFamily="34" charset="-122"/>
          </a:endParaRPr>
        </a:p>
      </dgm:t>
    </dgm:pt>
    <dgm:pt modelId="{20E0FB2D-0A0F-4DE3-A8C9-528FE902F602}" type="sibTrans" cxnId="{DFC46F5F-99C4-4AD6-8C67-37FC2BE9DAE0}">
      <dgm:prSet/>
      <dgm:spPr/>
      <dgm:t>
        <a:bodyPr/>
        <a:lstStyle/>
        <a:p>
          <a:endParaRPr lang="zh-CN" altLang="en-US">
            <a:latin typeface="微软雅黑" pitchFamily="34" charset="-122"/>
            <a:ea typeface="微软雅黑" pitchFamily="34" charset="-122"/>
          </a:endParaRPr>
        </a:p>
      </dgm:t>
    </dgm:pt>
    <dgm:pt modelId="{040021CE-D62B-4606-8F85-05BBEFA018A8}">
      <dgm:prSet phldrT="[文本]" custT="1"/>
      <dgm:spPr/>
      <dgm:t>
        <a:bodyPr/>
        <a:lstStyle/>
        <a:p>
          <a:r>
            <a:rPr lang="zh-CN" altLang="en-US" sz="2400" dirty="0" smtClean="0">
              <a:latin typeface="华文行楷" pitchFamily="2" charset="-122"/>
              <a:ea typeface="华文行楷" pitchFamily="2" charset="-122"/>
            </a:rPr>
            <a:t>目标二</a:t>
          </a:r>
        </a:p>
      </dgm:t>
    </dgm:pt>
    <dgm:pt modelId="{B6925DFE-8B17-4EFE-9C83-99051884F800}" type="parTrans" cxnId="{563191C9-7C81-484F-A821-F1F97C8B65C5}">
      <dgm:prSet/>
      <dgm:spPr/>
      <dgm:t>
        <a:bodyPr/>
        <a:lstStyle/>
        <a:p>
          <a:endParaRPr lang="zh-CN" altLang="en-US">
            <a:latin typeface="微软雅黑" pitchFamily="34" charset="-122"/>
            <a:ea typeface="微软雅黑" pitchFamily="34" charset="-122"/>
          </a:endParaRPr>
        </a:p>
      </dgm:t>
    </dgm:pt>
    <dgm:pt modelId="{9489B5C2-4B91-41CD-8150-D2912B428F59}" type="sibTrans" cxnId="{563191C9-7C81-484F-A821-F1F97C8B65C5}">
      <dgm:prSet/>
      <dgm:spPr/>
      <dgm:t>
        <a:bodyPr/>
        <a:lstStyle/>
        <a:p>
          <a:endParaRPr lang="zh-CN" altLang="en-US">
            <a:latin typeface="微软雅黑" pitchFamily="34" charset="-122"/>
            <a:ea typeface="微软雅黑" pitchFamily="34" charset="-122"/>
          </a:endParaRPr>
        </a:p>
      </dgm:t>
    </dgm:pt>
    <dgm:pt modelId="{3139DFF1-EEB9-4A92-B714-E8ED069F76A2}">
      <dgm:prSet phldrT="[文本]" custT="1"/>
      <dgm:spPr/>
      <dgm:t>
        <a:bodyPr/>
        <a:lstStyle/>
        <a:p>
          <a:r>
            <a:rPr lang="zh-CN" altLang="en-US" sz="2400" dirty="0" smtClean="0">
              <a:latin typeface="华文行楷" pitchFamily="2" charset="-122"/>
              <a:ea typeface="华文行楷" pitchFamily="2" charset="-122"/>
            </a:rPr>
            <a:t>目标三</a:t>
          </a:r>
        </a:p>
      </dgm:t>
    </dgm:pt>
    <dgm:pt modelId="{96F6DF3E-5DF0-46F7-A5C0-D80190FB01B1}" type="parTrans" cxnId="{7CD80AD5-89E7-42BB-B4D9-F7C3ED5FE91C}">
      <dgm:prSet/>
      <dgm:spPr/>
      <dgm:t>
        <a:bodyPr/>
        <a:lstStyle/>
        <a:p>
          <a:endParaRPr lang="zh-CN" altLang="en-US">
            <a:latin typeface="微软雅黑" pitchFamily="34" charset="-122"/>
            <a:ea typeface="微软雅黑" pitchFamily="34" charset="-122"/>
          </a:endParaRPr>
        </a:p>
      </dgm:t>
    </dgm:pt>
    <dgm:pt modelId="{16356F0B-94AD-4A52-88D9-4631FF40BE39}" type="sibTrans" cxnId="{7CD80AD5-89E7-42BB-B4D9-F7C3ED5FE91C}">
      <dgm:prSet/>
      <dgm:spPr/>
      <dgm:t>
        <a:bodyPr/>
        <a:lstStyle/>
        <a:p>
          <a:endParaRPr lang="zh-CN" altLang="en-US">
            <a:latin typeface="微软雅黑" pitchFamily="34" charset="-122"/>
            <a:ea typeface="微软雅黑" pitchFamily="34" charset="-122"/>
          </a:endParaRPr>
        </a:p>
      </dgm:t>
    </dgm:pt>
    <dgm:pt modelId="{89AF3EF9-F1AE-4F46-9A25-B48BEC4C980E}">
      <dgm:prSet phldrT="[文本]"/>
      <dgm:spPr/>
      <dgm:t>
        <a:bodyPr/>
        <a:lstStyle/>
        <a:p>
          <a:pPr rtl="0"/>
          <a:r>
            <a:rPr kumimoji="0" lang="zh-CN" altLang="en-US" sz="1900" b="0" i="0" u="none" strike="noStrike" cap="none" normalizeH="0" baseline="0" dirty="0" smtClean="0">
              <a:ln/>
              <a:effectLst/>
              <a:latin typeface="微软雅黑" pitchFamily="34" charset="-122"/>
              <a:ea typeface="微软雅黑" pitchFamily="34" charset="-122"/>
              <a:cs typeface="宋体" pitchFamily="2" charset="-122"/>
            </a:rPr>
            <a:t>指导学生掌握治疗手法中的斜扳法、直腿抬高法</a:t>
          </a:r>
          <a:endParaRPr lang="zh-CN" altLang="en-US" sz="1900" dirty="0">
            <a:latin typeface="微软雅黑" pitchFamily="34" charset="-122"/>
            <a:ea typeface="微软雅黑" pitchFamily="34" charset="-122"/>
          </a:endParaRPr>
        </a:p>
      </dgm:t>
    </dgm:pt>
    <dgm:pt modelId="{A4EEE9A2-A60B-40FB-92BB-A245013D23D9}" type="sibTrans" cxnId="{64A8866E-D0FB-46FC-A173-1C9692712422}">
      <dgm:prSet/>
      <dgm:spPr/>
      <dgm:t>
        <a:bodyPr/>
        <a:lstStyle/>
        <a:p>
          <a:endParaRPr lang="zh-CN" altLang="en-US">
            <a:latin typeface="微软雅黑" pitchFamily="34" charset="-122"/>
            <a:ea typeface="微软雅黑" pitchFamily="34" charset="-122"/>
          </a:endParaRPr>
        </a:p>
      </dgm:t>
    </dgm:pt>
    <dgm:pt modelId="{F2A66E8A-245B-473A-A3B7-3FB276567832}" type="parTrans" cxnId="{64A8866E-D0FB-46FC-A173-1C9692712422}">
      <dgm:prSet/>
      <dgm:spPr/>
      <dgm:t>
        <a:bodyPr/>
        <a:lstStyle/>
        <a:p>
          <a:endParaRPr lang="zh-CN" altLang="en-US">
            <a:latin typeface="微软雅黑" pitchFamily="34" charset="-122"/>
            <a:ea typeface="微软雅黑" pitchFamily="34" charset="-122"/>
          </a:endParaRPr>
        </a:p>
      </dgm:t>
    </dgm:pt>
    <dgm:pt modelId="{AE8B781C-31D9-4A8E-8C47-64D5EC03C401}">
      <dgm:prSet phldrT="[文本]" custT="1"/>
      <dgm:spPr/>
      <dgm:t>
        <a:bodyPr/>
        <a:lstStyle/>
        <a:p>
          <a:r>
            <a:rPr kumimoji="0" lang="zh-CN" altLang="en-US" sz="1800" b="0" i="0" u="none" strike="noStrike" cap="none" normalizeH="0" baseline="0" dirty="0" smtClean="0">
              <a:ln/>
              <a:effectLst/>
              <a:latin typeface="微软雅黑" pitchFamily="34" charset="-122"/>
              <a:ea typeface="微软雅黑" pitchFamily="34" charset="-122"/>
              <a:cs typeface="宋体" pitchFamily="2" charset="-122"/>
            </a:rPr>
            <a:t>指导学生了解腰椎间盘突出症的常用诊断方法</a:t>
          </a:r>
          <a:endParaRPr lang="zh-CN" altLang="en-US" sz="1800" dirty="0">
            <a:latin typeface="微软雅黑" pitchFamily="34" charset="-122"/>
            <a:ea typeface="微软雅黑" pitchFamily="34" charset="-122"/>
          </a:endParaRPr>
        </a:p>
      </dgm:t>
    </dgm:pt>
    <dgm:pt modelId="{6BBFD23C-674A-4F09-92F2-E7078BF22EB5}" type="sibTrans" cxnId="{F725B050-540D-40BA-A893-08D9E5250EA0}">
      <dgm:prSet/>
      <dgm:spPr/>
      <dgm:t>
        <a:bodyPr/>
        <a:lstStyle/>
        <a:p>
          <a:endParaRPr lang="zh-CN" altLang="en-US">
            <a:latin typeface="微软雅黑" pitchFamily="34" charset="-122"/>
            <a:ea typeface="微软雅黑" pitchFamily="34" charset="-122"/>
          </a:endParaRPr>
        </a:p>
      </dgm:t>
    </dgm:pt>
    <dgm:pt modelId="{7F1BB77F-2C66-456C-8359-F5C6B2DF84FD}" type="parTrans" cxnId="{F725B050-540D-40BA-A893-08D9E5250EA0}">
      <dgm:prSet/>
      <dgm:spPr/>
      <dgm:t>
        <a:bodyPr/>
        <a:lstStyle/>
        <a:p>
          <a:endParaRPr lang="zh-CN" altLang="en-US">
            <a:latin typeface="微软雅黑" pitchFamily="34" charset="-122"/>
            <a:ea typeface="微软雅黑" pitchFamily="34" charset="-122"/>
          </a:endParaRPr>
        </a:p>
      </dgm:t>
    </dgm:pt>
    <dgm:pt modelId="{F2D82F2C-96B9-4D70-8735-C2C97E461CC5}">
      <dgm:prSet phldrT="[文本]" custT="1"/>
      <dgm:spPr/>
      <dgm:t>
        <a:bodyPr/>
        <a:lstStyle/>
        <a:p>
          <a:r>
            <a:rPr kumimoji="0" lang="zh-CN" altLang="en-US" sz="1800" b="0" i="0" u="none" strike="noStrike" cap="none" normalizeH="0" baseline="0" dirty="0" smtClean="0">
              <a:ln/>
              <a:effectLst/>
              <a:latin typeface="微软雅黑" pitchFamily="34" charset="-122"/>
              <a:ea typeface="微软雅黑" pitchFamily="34" charset="-122"/>
              <a:cs typeface="宋体" pitchFamily="2" charset="-122"/>
            </a:rPr>
            <a:t>指导学生掌握腰椎间盘突出症推拿治疗方法及运动关节类手法的应用时机</a:t>
          </a:r>
          <a:endParaRPr lang="zh-CN" altLang="en-US" sz="1800" dirty="0">
            <a:latin typeface="微软雅黑" pitchFamily="34" charset="-122"/>
            <a:ea typeface="微软雅黑" pitchFamily="34" charset="-122"/>
          </a:endParaRPr>
        </a:p>
      </dgm:t>
    </dgm:pt>
    <dgm:pt modelId="{0A74A5F0-6CB0-445A-9E45-05B71539FE62}" type="sibTrans" cxnId="{0E636EAB-4FB6-4220-BA0C-AC3C2EE3737C}">
      <dgm:prSet/>
      <dgm:spPr/>
      <dgm:t>
        <a:bodyPr/>
        <a:lstStyle/>
        <a:p>
          <a:endParaRPr lang="zh-CN" altLang="en-US">
            <a:latin typeface="微软雅黑" pitchFamily="34" charset="-122"/>
            <a:ea typeface="微软雅黑" pitchFamily="34" charset="-122"/>
          </a:endParaRPr>
        </a:p>
      </dgm:t>
    </dgm:pt>
    <dgm:pt modelId="{C36E1E91-5F4B-4856-A5A8-8999E792E7FC}" type="parTrans" cxnId="{0E636EAB-4FB6-4220-BA0C-AC3C2EE3737C}">
      <dgm:prSet/>
      <dgm:spPr/>
      <dgm:t>
        <a:bodyPr/>
        <a:lstStyle/>
        <a:p>
          <a:endParaRPr lang="zh-CN" altLang="en-US">
            <a:latin typeface="微软雅黑" pitchFamily="34" charset="-122"/>
            <a:ea typeface="微软雅黑" pitchFamily="34" charset="-122"/>
          </a:endParaRPr>
        </a:p>
      </dgm:t>
    </dgm:pt>
    <dgm:pt modelId="{1D68E3B4-DDCF-4CE4-B255-EB3E35589CCF}" type="pres">
      <dgm:prSet presAssocID="{B31CFCBD-59C8-424A-9D76-86999563CF71}" presName="linear" presStyleCnt="0">
        <dgm:presLayoutVars>
          <dgm:dir/>
          <dgm:resizeHandles val="exact"/>
        </dgm:presLayoutVars>
      </dgm:prSet>
      <dgm:spPr/>
      <dgm:t>
        <a:bodyPr/>
        <a:lstStyle/>
        <a:p>
          <a:endParaRPr lang="zh-CN" altLang="en-US"/>
        </a:p>
      </dgm:t>
    </dgm:pt>
    <dgm:pt modelId="{DD992C98-1DDC-4C3F-BC63-EDCFC8498F96}" type="pres">
      <dgm:prSet presAssocID="{5D873A31-E4FF-4AD0-917C-40B1641086E4}" presName="comp" presStyleCnt="0"/>
      <dgm:spPr/>
    </dgm:pt>
    <dgm:pt modelId="{5AF459D6-E495-4679-975D-D213E8BACCA7}" type="pres">
      <dgm:prSet presAssocID="{5D873A31-E4FF-4AD0-917C-40B1641086E4}" presName="box" presStyleLbl="node1" presStyleIdx="0" presStyleCnt="3"/>
      <dgm:spPr/>
      <dgm:t>
        <a:bodyPr/>
        <a:lstStyle/>
        <a:p>
          <a:endParaRPr lang="zh-CN" altLang="en-US"/>
        </a:p>
      </dgm:t>
    </dgm:pt>
    <dgm:pt modelId="{250DDA1F-E050-46B7-933D-C3BA332F076E}" type="pres">
      <dgm:prSet presAssocID="{5D873A31-E4FF-4AD0-917C-40B1641086E4}" presName="img" presStyleLbl="fgImgPlace1" presStyleIdx="0" presStyleCnt="3" custScaleX="83858"/>
      <dgm:spPr>
        <a:blipFill rotWithShape="0">
          <a:blip xmlns:r="http://schemas.openxmlformats.org/officeDocument/2006/relationships" r:embed="rId1"/>
          <a:stretch>
            <a:fillRect/>
          </a:stretch>
        </a:blipFill>
      </dgm:spPr>
    </dgm:pt>
    <dgm:pt modelId="{1423167B-A2E8-4EF8-82A2-E85CA1C43E90}" type="pres">
      <dgm:prSet presAssocID="{5D873A31-E4FF-4AD0-917C-40B1641086E4}" presName="text" presStyleLbl="node1" presStyleIdx="0" presStyleCnt="3">
        <dgm:presLayoutVars>
          <dgm:bulletEnabled val="1"/>
        </dgm:presLayoutVars>
      </dgm:prSet>
      <dgm:spPr/>
      <dgm:t>
        <a:bodyPr/>
        <a:lstStyle/>
        <a:p>
          <a:endParaRPr lang="zh-CN" altLang="en-US"/>
        </a:p>
      </dgm:t>
    </dgm:pt>
    <dgm:pt modelId="{B769A5D8-059E-46B4-860F-06BE033637A3}" type="pres">
      <dgm:prSet presAssocID="{20E0FB2D-0A0F-4DE3-A8C9-528FE902F602}" presName="spacer" presStyleCnt="0"/>
      <dgm:spPr/>
    </dgm:pt>
    <dgm:pt modelId="{89888483-7123-427E-961B-A81CA854F969}" type="pres">
      <dgm:prSet presAssocID="{040021CE-D62B-4606-8F85-05BBEFA018A8}" presName="comp" presStyleCnt="0"/>
      <dgm:spPr/>
    </dgm:pt>
    <dgm:pt modelId="{DE31EE4C-C2BF-4546-B30A-14BBDF6D7C1A}" type="pres">
      <dgm:prSet presAssocID="{040021CE-D62B-4606-8F85-05BBEFA018A8}" presName="box" presStyleLbl="node1" presStyleIdx="1" presStyleCnt="3"/>
      <dgm:spPr/>
      <dgm:t>
        <a:bodyPr/>
        <a:lstStyle/>
        <a:p>
          <a:endParaRPr lang="zh-CN" altLang="en-US"/>
        </a:p>
      </dgm:t>
    </dgm:pt>
    <dgm:pt modelId="{A59414A2-AAF5-4FDA-9DB3-14DDFCFB60CB}" type="pres">
      <dgm:prSet presAssocID="{040021CE-D62B-4606-8F85-05BBEFA018A8}" presName="img" presStyleLbl="fgImgPlace1" presStyleIdx="1" presStyleCnt="3" custScaleX="83858"/>
      <dgm:spPr>
        <a:blipFill rotWithShape="0">
          <a:blip xmlns:r="http://schemas.openxmlformats.org/officeDocument/2006/relationships" r:embed="rId1"/>
          <a:stretch>
            <a:fillRect/>
          </a:stretch>
        </a:blipFill>
      </dgm:spPr>
    </dgm:pt>
    <dgm:pt modelId="{A915CAD9-792D-4668-B2C1-227F8266F552}" type="pres">
      <dgm:prSet presAssocID="{040021CE-D62B-4606-8F85-05BBEFA018A8}" presName="text" presStyleLbl="node1" presStyleIdx="1" presStyleCnt="3">
        <dgm:presLayoutVars>
          <dgm:bulletEnabled val="1"/>
        </dgm:presLayoutVars>
      </dgm:prSet>
      <dgm:spPr/>
      <dgm:t>
        <a:bodyPr/>
        <a:lstStyle/>
        <a:p>
          <a:endParaRPr lang="zh-CN" altLang="en-US"/>
        </a:p>
      </dgm:t>
    </dgm:pt>
    <dgm:pt modelId="{B52492BC-BBEF-4169-AD12-D899BED78AA4}" type="pres">
      <dgm:prSet presAssocID="{9489B5C2-4B91-41CD-8150-D2912B428F59}" presName="spacer" presStyleCnt="0"/>
      <dgm:spPr/>
    </dgm:pt>
    <dgm:pt modelId="{1631987D-286F-4444-AB35-5270997DE112}" type="pres">
      <dgm:prSet presAssocID="{3139DFF1-EEB9-4A92-B714-E8ED069F76A2}" presName="comp" presStyleCnt="0"/>
      <dgm:spPr/>
    </dgm:pt>
    <dgm:pt modelId="{5097FD80-1EC2-432C-A7C7-E400E5B465BE}" type="pres">
      <dgm:prSet presAssocID="{3139DFF1-EEB9-4A92-B714-E8ED069F76A2}" presName="box" presStyleLbl="node1" presStyleIdx="2" presStyleCnt="3"/>
      <dgm:spPr/>
      <dgm:t>
        <a:bodyPr/>
        <a:lstStyle/>
        <a:p>
          <a:endParaRPr lang="zh-CN" altLang="en-US"/>
        </a:p>
      </dgm:t>
    </dgm:pt>
    <dgm:pt modelId="{AD4EE4BA-2A6B-4BCE-BDC4-EF88752D6266}" type="pres">
      <dgm:prSet presAssocID="{3139DFF1-EEB9-4A92-B714-E8ED069F76A2}" presName="img" presStyleLbl="fgImgPlace1" presStyleIdx="2" presStyleCnt="3" custScaleX="83858"/>
      <dgm:spPr>
        <a:blipFill rotWithShape="0">
          <a:blip xmlns:r="http://schemas.openxmlformats.org/officeDocument/2006/relationships" r:embed="rId1"/>
          <a:stretch>
            <a:fillRect/>
          </a:stretch>
        </a:blipFill>
      </dgm:spPr>
    </dgm:pt>
    <dgm:pt modelId="{9CF7F374-7DC3-4D50-ABC1-56F087FAE7D8}" type="pres">
      <dgm:prSet presAssocID="{3139DFF1-EEB9-4A92-B714-E8ED069F76A2}" presName="text" presStyleLbl="node1" presStyleIdx="2" presStyleCnt="3">
        <dgm:presLayoutVars>
          <dgm:bulletEnabled val="1"/>
        </dgm:presLayoutVars>
      </dgm:prSet>
      <dgm:spPr/>
      <dgm:t>
        <a:bodyPr/>
        <a:lstStyle/>
        <a:p>
          <a:endParaRPr lang="zh-CN" altLang="en-US"/>
        </a:p>
      </dgm:t>
    </dgm:pt>
  </dgm:ptLst>
  <dgm:cxnLst>
    <dgm:cxn modelId="{8F618DD9-6A86-47D4-8139-BB31BF8B2B86}" type="presOf" srcId="{3139DFF1-EEB9-4A92-B714-E8ED069F76A2}" destId="{9CF7F374-7DC3-4D50-ABC1-56F087FAE7D8}" srcOrd="1" destOrd="0" presId="urn:microsoft.com/office/officeart/2005/8/layout/vList4#1"/>
    <dgm:cxn modelId="{8E9DC451-C1DC-4B78-AC21-EF868DC2A8A8}" type="presOf" srcId="{89AF3EF9-F1AE-4F46-9A25-B48BEC4C980E}" destId="{5097FD80-1EC2-432C-A7C7-E400E5B465BE}" srcOrd="0" destOrd="1" presId="urn:microsoft.com/office/officeart/2005/8/layout/vList4#1"/>
    <dgm:cxn modelId="{64A8866E-D0FB-46FC-A173-1C9692712422}" srcId="{3139DFF1-EEB9-4A92-B714-E8ED069F76A2}" destId="{89AF3EF9-F1AE-4F46-9A25-B48BEC4C980E}" srcOrd="0" destOrd="0" parTransId="{F2A66E8A-245B-473A-A3B7-3FB276567832}" sibTransId="{A4EEE9A2-A60B-40FB-92BB-A245013D23D9}"/>
    <dgm:cxn modelId="{4DA35A6D-CFE3-4E49-BCB9-F57D3F582A20}" type="presOf" srcId="{AE8B781C-31D9-4A8E-8C47-64D5EC03C401}" destId="{1423167B-A2E8-4EF8-82A2-E85CA1C43E90}" srcOrd="1" destOrd="1" presId="urn:microsoft.com/office/officeart/2005/8/layout/vList4#1"/>
    <dgm:cxn modelId="{7A137786-9B64-425B-A012-E00893F2214C}" type="presOf" srcId="{5D873A31-E4FF-4AD0-917C-40B1641086E4}" destId="{1423167B-A2E8-4EF8-82A2-E85CA1C43E90}" srcOrd="1" destOrd="0" presId="urn:microsoft.com/office/officeart/2005/8/layout/vList4#1"/>
    <dgm:cxn modelId="{441880CB-8730-46DB-9784-060C4D6BA8D8}" type="presOf" srcId="{B31CFCBD-59C8-424A-9D76-86999563CF71}" destId="{1D68E3B4-DDCF-4CE4-B255-EB3E35589CCF}" srcOrd="0" destOrd="0" presId="urn:microsoft.com/office/officeart/2005/8/layout/vList4#1"/>
    <dgm:cxn modelId="{BA1ADB22-B971-4449-A699-B7A0AE2557A1}" type="presOf" srcId="{F2D82F2C-96B9-4D70-8735-C2C97E461CC5}" destId="{A915CAD9-792D-4668-B2C1-227F8266F552}" srcOrd="1" destOrd="1" presId="urn:microsoft.com/office/officeart/2005/8/layout/vList4#1"/>
    <dgm:cxn modelId="{088026C2-6EAC-494A-8CDF-276742B7A3AD}" type="presOf" srcId="{5D873A31-E4FF-4AD0-917C-40B1641086E4}" destId="{5AF459D6-E495-4679-975D-D213E8BACCA7}" srcOrd="0" destOrd="0" presId="urn:microsoft.com/office/officeart/2005/8/layout/vList4#1"/>
    <dgm:cxn modelId="{563191C9-7C81-484F-A821-F1F97C8B65C5}" srcId="{B31CFCBD-59C8-424A-9D76-86999563CF71}" destId="{040021CE-D62B-4606-8F85-05BBEFA018A8}" srcOrd="1" destOrd="0" parTransId="{B6925DFE-8B17-4EFE-9C83-99051884F800}" sibTransId="{9489B5C2-4B91-41CD-8150-D2912B428F59}"/>
    <dgm:cxn modelId="{996989D6-26BB-4BE8-A689-3BFD76C18E87}" type="presOf" srcId="{F2D82F2C-96B9-4D70-8735-C2C97E461CC5}" destId="{DE31EE4C-C2BF-4546-B30A-14BBDF6D7C1A}" srcOrd="0" destOrd="1" presId="urn:microsoft.com/office/officeart/2005/8/layout/vList4#1"/>
    <dgm:cxn modelId="{DFC46F5F-99C4-4AD6-8C67-37FC2BE9DAE0}" srcId="{B31CFCBD-59C8-424A-9D76-86999563CF71}" destId="{5D873A31-E4FF-4AD0-917C-40B1641086E4}" srcOrd="0" destOrd="0" parTransId="{FBCFBB97-5CA1-489F-B04A-C1ACBDCED4B8}" sibTransId="{20E0FB2D-0A0F-4DE3-A8C9-528FE902F602}"/>
    <dgm:cxn modelId="{F725B050-540D-40BA-A893-08D9E5250EA0}" srcId="{5D873A31-E4FF-4AD0-917C-40B1641086E4}" destId="{AE8B781C-31D9-4A8E-8C47-64D5EC03C401}" srcOrd="0" destOrd="0" parTransId="{7F1BB77F-2C66-456C-8359-F5C6B2DF84FD}" sibTransId="{6BBFD23C-674A-4F09-92F2-E7078BF22EB5}"/>
    <dgm:cxn modelId="{A29CA478-5011-4E80-BEE1-A1655F1F3C74}" type="presOf" srcId="{3139DFF1-EEB9-4A92-B714-E8ED069F76A2}" destId="{5097FD80-1EC2-432C-A7C7-E400E5B465BE}" srcOrd="0" destOrd="0" presId="urn:microsoft.com/office/officeart/2005/8/layout/vList4#1"/>
    <dgm:cxn modelId="{A162FE23-6C7D-4EBA-81BF-D215ACE4C16C}" type="presOf" srcId="{AE8B781C-31D9-4A8E-8C47-64D5EC03C401}" destId="{5AF459D6-E495-4679-975D-D213E8BACCA7}" srcOrd="0" destOrd="1" presId="urn:microsoft.com/office/officeart/2005/8/layout/vList4#1"/>
    <dgm:cxn modelId="{BD9C5924-C8EF-4820-9A2B-9DC1190BE17D}" type="presOf" srcId="{89AF3EF9-F1AE-4F46-9A25-B48BEC4C980E}" destId="{9CF7F374-7DC3-4D50-ABC1-56F087FAE7D8}" srcOrd="1" destOrd="1" presId="urn:microsoft.com/office/officeart/2005/8/layout/vList4#1"/>
    <dgm:cxn modelId="{DA691941-4AD5-4841-9EA5-7C7820305686}" type="presOf" srcId="{040021CE-D62B-4606-8F85-05BBEFA018A8}" destId="{DE31EE4C-C2BF-4546-B30A-14BBDF6D7C1A}" srcOrd="0" destOrd="0" presId="urn:microsoft.com/office/officeart/2005/8/layout/vList4#1"/>
    <dgm:cxn modelId="{7CD80AD5-89E7-42BB-B4D9-F7C3ED5FE91C}" srcId="{B31CFCBD-59C8-424A-9D76-86999563CF71}" destId="{3139DFF1-EEB9-4A92-B714-E8ED069F76A2}" srcOrd="2" destOrd="0" parTransId="{96F6DF3E-5DF0-46F7-A5C0-D80190FB01B1}" sibTransId="{16356F0B-94AD-4A52-88D9-4631FF40BE39}"/>
    <dgm:cxn modelId="{323F7EA3-62AD-405E-A805-396855F92915}" type="presOf" srcId="{040021CE-D62B-4606-8F85-05BBEFA018A8}" destId="{A915CAD9-792D-4668-B2C1-227F8266F552}" srcOrd="1" destOrd="0" presId="urn:microsoft.com/office/officeart/2005/8/layout/vList4#1"/>
    <dgm:cxn modelId="{0E636EAB-4FB6-4220-BA0C-AC3C2EE3737C}" srcId="{040021CE-D62B-4606-8F85-05BBEFA018A8}" destId="{F2D82F2C-96B9-4D70-8735-C2C97E461CC5}" srcOrd="0" destOrd="0" parTransId="{C36E1E91-5F4B-4856-A5A8-8999E792E7FC}" sibTransId="{0A74A5F0-6CB0-445A-9E45-05B71539FE62}"/>
    <dgm:cxn modelId="{B0760CB6-12B7-400B-82BA-0DFA758225D1}" type="presParOf" srcId="{1D68E3B4-DDCF-4CE4-B255-EB3E35589CCF}" destId="{DD992C98-1DDC-4C3F-BC63-EDCFC8498F96}" srcOrd="0" destOrd="0" presId="urn:microsoft.com/office/officeart/2005/8/layout/vList4#1"/>
    <dgm:cxn modelId="{75757984-2864-4DBA-8DC3-7819C611DB48}" type="presParOf" srcId="{DD992C98-1DDC-4C3F-BC63-EDCFC8498F96}" destId="{5AF459D6-E495-4679-975D-D213E8BACCA7}" srcOrd="0" destOrd="0" presId="urn:microsoft.com/office/officeart/2005/8/layout/vList4#1"/>
    <dgm:cxn modelId="{39F824EB-D0EB-48ED-BC8E-B14CA9349B7A}" type="presParOf" srcId="{DD992C98-1DDC-4C3F-BC63-EDCFC8498F96}" destId="{250DDA1F-E050-46B7-933D-C3BA332F076E}" srcOrd="1" destOrd="0" presId="urn:microsoft.com/office/officeart/2005/8/layout/vList4#1"/>
    <dgm:cxn modelId="{783B36D0-1930-4F62-87A0-88368CE16177}" type="presParOf" srcId="{DD992C98-1DDC-4C3F-BC63-EDCFC8498F96}" destId="{1423167B-A2E8-4EF8-82A2-E85CA1C43E90}" srcOrd="2" destOrd="0" presId="urn:microsoft.com/office/officeart/2005/8/layout/vList4#1"/>
    <dgm:cxn modelId="{602DBA7B-609D-4A6E-8260-98C88F2DD217}" type="presParOf" srcId="{1D68E3B4-DDCF-4CE4-B255-EB3E35589CCF}" destId="{B769A5D8-059E-46B4-860F-06BE033637A3}" srcOrd="1" destOrd="0" presId="urn:microsoft.com/office/officeart/2005/8/layout/vList4#1"/>
    <dgm:cxn modelId="{3D2F7F2E-50B0-41EC-AF1B-91113970AE3C}" type="presParOf" srcId="{1D68E3B4-DDCF-4CE4-B255-EB3E35589CCF}" destId="{89888483-7123-427E-961B-A81CA854F969}" srcOrd="2" destOrd="0" presId="urn:microsoft.com/office/officeart/2005/8/layout/vList4#1"/>
    <dgm:cxn modelId="{96EE20D5-1FD1-4B27-85C0-43C8789A7D3E}" type="presParOf" srcId="{89888483-7123-427E-961B-A81CA854F969}" destId="{DE31EE4C-C2BF-4546-B30A-14BBDF6D7C1A}" srcOrd="0" destOrd="0" presId="urn:microsoft.com/office/officeart/2005/8/layout/vList4#1"/>
    <dgm:cxn modelId="{EB007E68-D97A-4DE4-BE6F-BBB2E27CDAA7}" type="presParOf" srcId="{89888483-7123-427E-961B-A81CA854F969}" destId="{A59414A2-AAF5-4FDA-9DB3-14DDFCFB60CB}" srcOrd="1" destOrd="0" presId="urn:microsoft.com/office/officeart/2005/8/layout/vList4#1"/>
    <dgm:cxn modelId="{F0AAD216-6CE2-4BEA-8831-90EA0B42E3F0}" type="presParOf" srcId="{89888483-7123-427E-961B-A81CA854F969}" destId="{A915CAD9-792D-4668-B2C1-227F8266F552}" srcOrd="2" destOrd="0" presId="urn:microsoft.com/office/officeart/2005/8/layout/vList4#1"/>
    <dgm:cxn modelId="{20D4B015-C2F7-428C-9C4F-1E3A51D44A96}" type="presParOf" srcId="{1D68E3B4-DDCF-4CE4-B255-EB3E35589CCF}" destId="{B52492BC-BBEF-4169-AD12-D899BED78AA4}" srcOrd="3" destOrd="0" presId="urn:microsoft.com/office/officeart/2005/8/layout/vList4#1"/>
    <dgm:cxn modelId="{F32C8744-D6B5-4F88-95CE-44E0BB2EE55F}" type="presParOf" srcId="{1D68E3B4-DDCF-4CE4-B255-EB3E35589CCF}" destId="{1631987D-286F-4444-AB35-5270997DE112}" srcOrd="4" destOrd="0" presId="urn:microsoft.com/office/officeart/2005/8/layout/vList4#1"/>
    <dgm:cxn modelId="{AFB1A300-3A2C-4411-AFAF-D400D8A6D0E4}" type="presParOf" srcId="{1631987D-286F-4444-AB35-5270997DE112}" destId="{5097FD80-1EC2-432C-A7C7-E400E5B465BE}" srcOrd="0" destOrd="0" presId="urn:microsoft.com/office/officeart/2005/8/layout/vList4#1"/>
    <dgm:cxn modelId="{A3134D95-BDA6-4046-972E-92666B950150}" type="presParOf" srcId="{1631987D-286F-4444-AB35-5270997DE112}" destId="{AD4EE4BA-2A6B-4BCE-BDC4-EF88752D6266}" srcOrd="1" destOrd="0" presId="urn:microsoft.com/office/officeart/2005/8/layout/vList4#1"/>
    <dgm:cxn modelId="{258671CA-13E2-41E7-9FFE-6CF785325D4D}" type="presParOf" srcId="{1631987D-286F-4444-AB35-5270997DE112}" destId="{9CF7F374-7DC3-4D50-ABC1-56F087FAE7D8}" srcOrd="2" destOrd="0" presId="urn:microsoft.com/office/officeart/2005/8/layout/vList4#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C67AB-7AC9-4238-9B65-0F1F4FA19424}" type="doc">
      <dgm:prSet loTypeId="urn:microsoft.com/office/officeart/2005/8/layout/hProcess9" loCatId="process" qsTypeId="urn:microsoft.com/office/officeart/2005/8/quickstyle/3d1" qsCatId="3D" csTypeId="urn:microsoft.com/office/officeart/2005/8/colors/accent1_4" csCatId="accent1" phldr="1"/>
      <dgm:spPr/>
    </dgm:pt>
    <dgm:pt modelId="{05E91146-67CE-4072-8683-0305C215A028}">
      <dgm:prSet phldrT="[文本]" custT="1"/>
      <dgm:spPr/>
      <dgm:t>
        <a:bodyPr/>
        <a:lstStyle/>
        <a:p>
          <a:r>
            <a:rPr lang="zh-CN" altLang="en-US" sz="3600" b="1" dirty="0" smtClean="0">
              <a:latin typeface="微软雅黑" pitchFamily="34" charset="-122"/>
              <a:ea typeface="微软雅黑" pitchFamily="34" charset="-122"/>
            </a:rPr>
            <a:t>症状</a:t>
          </a:r>
          <a:endParaRPr lang="zh-CN" altLang="en-US" sz="3600" dirty="0">
            <a:latin typeface="微软雅黑" pitchFamily="34" charset="-122"/>
            <a:ea typeface="微软雅黑" pitchFamily="34" charset="-122"/>
          </a:endParaRPr>
        </a:p>
      </dgm:t>
    </dgm:pt>
    <dgm:pt modelId="{E02FC23B-65E9-4DE3-8323-3D209B13123E}" type="parTrans" cxnId="{592DDEC9-A202-46B7-8CC1-8BDA5030CF84}">
      <dgm:prSet/>
      <dgm:spPr/>
      <dgm:t>
        <a:bodyPr/>
        <a:lstStyle/>
        <a:p>
          <a:endParaRPr lang="zh-CN" altLang="en-US">
            <a:latin typeface="微软雅黑" pitchFamily="34" charset="-122"/>
            <a:ea typeface="微软雅黑" pitchFamily="34" charset="-122"/>
          </a:endParaRPr>
        </a:p>
      </dgm:t>
    </dgm:pt>
    <dgm:pt modelId="{5C59BA88-D848-4642-B672-37883773660D}" type="sibTrans" cxnId="{592DDEC9-A202-46B7-8CC1-8BDA5030CF84}">
      <dgm:prSet/>
      <dgm:spPr/>
      <dgm:t>
        <a:bodyPr/>
        <a:lstStyle/>
        <a:p>
          <a:endParaRPr lang="zh-CN" altLang="en-US">
            <a:latin typeface="微软雅黑" pitchFamily="34" charset="-122"/>
            <a:ea typeface="微软雅黑" pitchFamily="34" charset="-122"/>
          </a:endParaRPr>
        </a:p>
      </dgm:t>
    </dgm:pt>
    <dgm:pt modelId="{A6E2EC46-6756-44A0-A898-1EFEE0561F0A}">
      <dgm:prSet phldrT="[文本]" custT="1"/>
      <dgm:spPr/>
      <dgm:t>
        <a:bodyPr/>
        <a:lstStyle/>
        <a:p>
          <a:r>
            <a:rPr lang="zh-CN" altLang="en-US" sz="3200" b="1" dirty="0" smtClean="0">
              <a:latin typeface="微软雅黑" pitchFamily="34" charset="-122"/>
              <a:ea typeface="微软雅黑" pitchFamily="34" charset="-122"/>
            </a:rPr>
            <a:t>体征</a:t>
          </a:r>
          <a:endParaRPr lang="zh-CN" altLang="en-US" sz="3200" dirty="0">
            <a:latin typeface="微软雅黑" pitchFamily="34" charset="-122"/>
            <a:ea typeface="微软雅黑" pitchFamily="34" charset="-122"/>
          </a:endParaRPr>
        </a:p>
      </dgm:t>
    </dgm:pt>
    <dgm:pt modelId="{908A3AF1-D433-4F20-B72D-BAC0A64E78C4}" type="parTrans" cxnId="{966FCF9F-EECC-425D-A553-EFA70C401561}">
      <dgm:prSet/>
      <dgm:spPr/>
      <dgm:t>
        <a:bodyPr/>
        <a:lstStyle/>
        <a:p>
          <a:endParaRPr lang="zh-CN" altLang="en-US">
            <a:latin typeface="微软雅黑" pitchFamily="34" charset="-122"/>
            <a:ea typeface="微软雅黑" pitchFamily="34" charset="-122"/>
          </a:endParaRPr>
        </a:p>
      </dgm:t>
    </dgm:pt>
    <dgm:pt modelId="{241644D9-2D77-4143-AC83-78A1A91DB2B4}" type="sibTrans" cxnId="{966FCF9F-EECC-425D-A553-EFA70C401561}">
      <dgm:prSet/>
      <dgm:spPr/>
      <dgm:t>
        <a:bodyPr/>
        <a:lstStyle/>
        <a:p>
          <a:endParaRPr lang="zh-CN" altLang="en-US">
            <a:latin typeface="微软雅黑" pitchFamily="34" charset="-122"/>
            <a:ea typeface="微软雅黑" pitchFamily="34" charset="-122"/>
          </a:endParaRPr>
        </a:p>
      </dgm:t>
    </dgm:pt>
    <dgm:pt modelId="{B41358AC-0F6F-403C-8E06-8CDA31F2531A}">
      <dgm:prSet phldrT="[文本]" custT="1"/>
      <dgm:spPr/>
      <dgm:t>
        <a:bodyPr/>
        <a:lstStyle/>
        <a:p>
          <a:r>
            <a:rPr lang="zh-CN" altLang="en-US" sz="3600" dirty="0" smtClean="0">
              <a:latin typeface="微软雅黑" pitchFamily="34" charset="-122"/>
              <a:ea typeface="微软雅黑" pitchFamily="34" charset="-122"/>
            </a:rPr>
            <a:t>影像学</a:t>
          </a:r>
          <a:endParaRPr lang="zh-CN" altLang="en-US" sz="3600" dirty="0">
            <a:latin typeface="微软雅黑" pitchFamily="34" charset="-122"/>
            <a:ea typeface="微软雅黑" pitchFamily="34" charset="-122"/>
          </a:endParaRPr>
        </a:p>
      </dgm:t>
    </dgm:pt>
    <dgm:pt modelId="{DC2F4359-7D2E-4437-9E38-00A09E8485D1}" type="parTrans" cxnId="{53BC49E8-9038-4173-A03D-C881A4F01793}">
      <dgm:prSet/>
      <dgm:spPr/>
      <dgm:t>
        <a:bodyPr/>
        <a:lstStyle/>
        <a:p>
          <a:endParaRPr lang="zh-CN" altLang="en-US">
            <a:latin typeface="微软雅黑" pitchFamily="34" charset="-122"/>
            <a:ea typeface="微软雅黑" pitchFamily="34" charset="-122"/>
          </a:endParaRPr>
        </a:p>
      </dgm:t>
    </dgm:pt>
    <dgm:pt modelId="{CB1AEF07-A120-4619-B4F2-AC92896AA7E5}" type="sibTrans" cxnId="{53BC49E8-9038-4173-A03D-C881A4F01793}">
      <dgm:prSet/>
      <dgm:spPr/>
      <dgm:t>
        <a:bodyPr/>
        <a:lstStyle/>
        <a:p>
          <a:endParaRPr lang="zh-CN" altLang="en-US">
            <a:latin typeface="微软雅黑" pitchFamily="34" charset="-122"/>
            <a:ea typeface="微软雅黑" pitchFamily="34" charset="-122"/>
          </a:endParaRPr>
        </a:p>
      </dgm:t>
    </dgm:pt>
    <dgm:pt modelId="{7A518B38-BD5B-4EB1-9C82-9AB56AAB21F9}" type="pres">
      <dgm:prSet presAssocID="{3FBC67AB-7AC9-4238-9B65-0F1F4FA19424}" presName="CompostProcess" presStyleCnt="0">
        <dgm:presLayoutVars>
          <dgm:dir/>
          <dgm:resizeHandles val="exact"/>
        </dgm:presLayoutVars>
      </dgm:prSet>
      <dgm:spPr/>
    </dgm:pt>
    <dgm:pt modelId="{A32ABF83-956E-4B8F-BF95-3CD60DACF81A}" type="pres">
      <dgm:prSet presAssocID="{3FBC67AB-7AC9-4238-9B65-0F1F4FA19424}" presName="arrow" presStyleLbl="bgShp" presStyleIdx="0" presStyleCnt="1" custScaleX="116647"/>
      <dgm:spPr/>
    </dgm:pt>
    <dgm:pt modelId="{FA8F0E87-BC1A-4F41-BCC4-23335E2C7246}" type="pres">
      <dgm:prSet presAssocID="{3FBC67AB-7AC9-4238-9B65-0F1F4FA19424}" presName="linearProcess" presStyleCnt="0"/>
      <dgm:spPr/>
    </dgm:pt>
    <dgm:pt modelId="{F1C60ED2-C122-4CC5-A2BF-E623F85D110B}" type="pres">
      <dgm:prSet presAssocID="{05E91146-67CE-4072-8683-0305C215A028}" presName="textNode" presStyleLbl="node1" presStyleIdx="0" presStyleCnt="3" custLinFactNeighborX="-37428">
        <dgm:presLayoutVars>
          <dgm:bulletEnabled val="1"/>
        </dgm:presLayoutVars>
      </dgm:prSet>
      <dgm:spPr/>
      <dgm:t>
        <a:bodyPr/>
        <a:lstStyle/>
        <a:p>
          <a:endParaRPr lang="zh-CN" altLang="en-US"/>
        </a:p>
      </dgm:t>
    </dgm:pt>
    <dgm:pt modelId="{F63737AA-B41A-40D3-8B82-C6D0AFC10CE1}" type="pres">
      <dgm:prSet presAssocID="{5C59BA88-D848-4642-B672-37883773660D}" presName="sibTrans" presStyleCnt="0"/>
      <dgm:spPr/>
    </dgm:pt>
    <dgm:pt modelId="{068B9138-42D0-49F7-BB1A-E464AD402613}" type="pres">
      <dgm:prSet presAssocID="{A6E2EC46-6756-44A0-A898-1EFEE0561F0A}" presName="textNode" presStyleLbl="node1" presStyleIdx="1" presStyleCnt="3" custLinFactNeighborX="-84409">
        <dgm:presLayoutVars>
          <dgm:bulletEnabled val="1"/>
        </dgm:presLayoutVars>
      </dgm:prSet>
      <dgm:spPr/>
      <dgm:t>
        <a:bodyPr/>
        <a:lstStyle/>
        <a:p>
          <a:endParaRPr lang="zh-CN" altLang="en-US"/>
        </a:p>
      </dgm:t>
    </dgm:pt>
    <dgm:pt modelId="{2F662D2D-C047-488A-9F16-13B6295C5436}" type="pres">
      <dgm:prSet presAssocID="{241644D9-2D77-4143-AC83-78A1A91DB2B4}" presName="sibTrans" presStyleCnt="0"/>
      <dgm:spPr/>
    </dgm:pt>
    <dgm:pt modelId="{83B0FB4E-399C-4EFD-9E61-597BB852A1B7}" type="pres">
      <dgm:prSet presAssocID="{B41358AC-0F6F-403C-8E06-8CDA31F2531A}" presName="textNode" presStyleLbl="node1" presStyleIdx="2" presStyleCnt="3" custLinFactX="-14068" custLinFactNeighborX="-100000">
        <dgm:presLayoutVars>
          <dgm:bulletEnabled val="1"/>
        </dgm:presLayoutVars>
      </dgm:prSet>
      <dgm:spPr/>
      <dgm:t>
        <a:bodyPr/>
        <a:lstStyle/>
        <a:p>
          <a:endParaRPr lang="zh-CN" altLang="en-US"/>
        </a:p>
      </dgm:t>
    </dgm:pt>
  </dgm:ptLst>
  <dgm:cxnLst>
    <dgm:cxn modelId="{A48DBB8E-FCB9-45DB-A81A-5C796D003D20}" type="presOf" srcId="{A6E2EC46-6756-44A0-A898-1EFEE0561F0A}" destId="{068B9138-42D0-49F7-BB1A-E464AD402613}" srcOrd="0" destOrd="0" presId="urn:microsoft.com/office/officeart/2005/8/layout/hProcess9"/>
    <dgm:cxn modelId="{D1070F92-F39B-4FA3-A8AF-58036C5D3288}" type="presOf" srcId="{3FBC67AB-7AC9-4238-9B65-0F1F4FA19424}" destId="{7A518B38-BD5B-4EB1-9C82-9AB56AAB21F9}" srcOrd="0" destOrd="0" presId="urn:microsoft.com/office/officeart/2005/8/layout/hProcess9"/>
    <dgm:cxn modelId="{966FCF9F-EECC-425D-A553-EFA70C401561}" srcId="{3FBC67AB-7AC9-4238-9B65-0F1F4FA19424}" destId="{A6E2EC46-6756-44A0-A898-1EFEE0561F0A}" srcOrd="1" destOrd="0" parTransId="{908A3AF1-D433-4F20-B72D-BAC0A64E78C4}" sibTransId="{241644D9-2D77-4143-AC83-78A1A91DB2B4}"/>
    <dgm:cxn modelId="{A3F81D7A-58A3-446B-A2E3-69BCD99A5C51}" type="presOf" srcId="{05E91146-67CE-4072-8683-0305C215A028}" destId="{F1C60ED2-C122-4CC5-A2BF-E623F85D110B}" srcOrd="0" destOrd="0" presId="urn:microsoft.com/office/officeart/2005/8/layout/hProcess9"/>
    <dgm:cxn modelId="{53BC49E8-9038-4173-A03D-C881A4F01793}" srcId="{3FBC67AB-7AC9-4238-9B65-0F1F4FA19424}" destId="{B41358AC-0F6F-403C-8E06-8CDA31F2531A}" srcOrd="2" destOrd="0" parTransId="{DC2F4359-7D2E-4437-9E38-00A09E8485D1}" sibTransId="{CB1AEF07-A120-4619-B4F2-AC92896AA7E5}"/>
    <dgm:cxn modelId="{2D58C60D-10E6-4B32-B0A6-2450E197EB30}" type="presOf" srcId="{B41358AC-0F6F-403C-8E06-8CDA31F2531A}" destId="{83B0FB4E-399C-4EFD-9E61-597BB852A1B7}" srcOrd="0" destOrd="0" presId="urn:microsoft.com/office/officeart/2005/8/layout/hProcess9"/>
    <dgm:cxn modelId="{592DDEC9-A202-46B7-8CC1-8BDA5030CF84}" srcId="{3FBC67AB-7AC9-4238-9B65-0F1F4FA19424}" destId="{05E91146-67CE-4072-8683-0305C215A028}" srcOrd="0" destOrd="0" parTransId="{E02FC23B-65E9-4DE3-8323-3D209B13123E}" sibTransId="{5C59BA88-D848-4642-B672-37883773660D}"/>
    <dgm:cxn modelId="{F27470B5-0BF3-4F20-83AA-23A0ACC71C6E}" type="presParOf" srcId="{7A518B38-BD5B-4EB1-9C82-9AB56AAB21F9}" destId="{A32ABF83-956E-4B8F-BF95-3CD60DACF81A}" srcOrd="0" destOrd="0" presId="urn:microsoft.com/office/officeart/2005/8/layout/hProcess9"/>
    <dgm:cxn modelId="{95913AC9-96D5-4218-9B55-F646BEBEF203}" type="presParOf" srcId="{7A518B38-BD5B-4EB1-9C82-9AB56AAB21F9}" destId="{FA8F0E87-BC1A-4F41-BCC4-23335E2C7246}" srcOrd="1" destOrd="0" presId="urn:microsoft.com/office/officeart/2005/8/layout/hProcess9"/>
    <dgm:cxn modelId="{A03CB013-B88D-46D6-B500-4354F192F4B8}" type="presParOf" srcId="{FA8F0E87-BC1A-4F41-BCC4-23335E2C7246}" destId="{F1C60ED2-C122-4CC5-A2BF-E623F85D110B}" srcOrd="0" destOrd="0" presId="urn:microsoft.com/office/officeart/2005/8/layout/hProcess9"/>
    <dgm:cxn modelId="{BF2A0493-FAEB-4048-875C-E73A3D8ACC9B}" type="presParOf" srcId="{FA8F0E87-BC1A-4F41-BCC4-23335E2C7246}" destId="{F63737AA-B41A-40D3-8B82-C6D0AFC10CE1}" srcOrd="1" destOrd="0" presId="urn:microsoft.com/office/officeart/2005/8/layout/hProcess9"/>
    <dgm:cxn modelId="{842BDCA0-A92C-43AD-9F80-C896D61803FF}" type="presParOf" srcId="{FA8F0E87-BC1A-4F41-BCC4-23335E2C7246}" destId="{068B9138-42D0-49F7-BB1A-E464AD402613}" srcOrd="2" destOrd="0" presId="urn:microsoft.com/office/officeart/2005/8/layout/hProcess9"/>
    <dgm:cxn modelId="{0F37C987-9FF7-4703-8EB3-8D4FF967A7FE}" type="presParOf" srcId="{FA8F0E87-BC1A-4F41-BCC4-23335E2C7246}" destId="{2F662D2D-C047-488A-9F16-13B6295C5436}" srcOrd="3" destOrd="0" presId="urn:microsoft.com/office/officeart/2005/8/layout/hProcess9"/>
    <dgm:cxn modelId="{6DDC5582-FDD2-43B4-B61C-93EB82C25F72}" type="presParOf" srcId="{FA8F0E87-BC1A-4F41-BCC4-23335E2C7246}" destId="{83B0FB4E-399C-4EFD-9E61-597BB852A1B7}" srcOrd="4"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80C28D-56FA-425F-B376-966B26467482}"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zh-CN" altLang="en-US"/>
        </a:p>
      </dgm:t>
    </dgm:pt>
    <dgm:pt modelId="{00C84A55-50CB-41A4-8A35-908B3C4EED0B}">
      <dgm:prSet phldrT="[文本]">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solidFill>
                <a:schemeClr val="bg1"/>
              </a:solidFill>
              <a:latin typeface="黑体" pitchFamily="49" charset="-122"/>
              <a:ea typeface="黑体" pitchFamily="49" charset="-122"/>
            </a:rPr>
            <a:t>腰痛</a:t>
          </a:r>
          <a:endParaRPr lang="zh-CN" altLang="en-US" b="1" dirty="0">
            <a:solidFill>
              <a:schemeClr val="bg1"/>
            </a:solidFill>
            <a:latin typeface="黑体" pitchFamily="49" charset="-122"/>
            <a:ea typeface="黑体" pitchFamily="49" charset="-122"/>
          </a:endParaRPr>
        </a:p>
      </dgm:t>
    </dgm:pt>
    <dgm:pt modelId="{EAAD0111-F223-4FD5-ABFF-38646C91A340}" type="parTrans" cxnId="{50180CEF-FBB3-4769-849E-B78A2374982C}">
      <dgm:prSet/>
      <dgm:spPr/>
      <dgm:t>
        <a:bodyPr/>
        <a:lstStyle/>
        <a:p>
          <a:endParaRPr lang="zh-CN" altLang="en-US" b="1">
            <a:solidFill>
              <a:schemeClr val="bg1"/>
            </a:solidFill>
            <a:latin typeface="微软雅黑" pitchFamily="34" charset="-122"/>
            <a:ea typeface="微软雅黑" pitchFamily="34" charset="-122"/>
          </a:endParaRPr>
        </a:p>
      </dgm:t>
    </dgm:pt>
    <dgm:pt modelId="{FFD31DF3-1459-45F6-A633-CAD15E6906C4}" type="sibTrans" cxnId="{50180CEF-FBB3-4769-849E-B78A2374982C}">
      <dgm:prSet/>
      <dgm:spPr/>
      <dgm:t>
        <a:bodyPr/>
        <a:lstStyle/>
        <a:p>
          <a:endParaRPr lang="zh-CN" altLang="en-US" b="1">
            <a:solidFill>
              <a:schemeClr val="bg1"/>
            </a:solidFill>
            <a:latin typeface="微软雅黑" pitchFamily="34" charset="-122"/>
            <a:ea typeface="微软雅黑" pitchFamily="34" charset="-122"/>
          </a:endParaRPr>
        </a:p>
      </dgm:t>
    </dgm:pt>
    <dgm:pt modelId="{7CFEA572-5FBD-421F-824A-B94FEA381A94}">
      <dgm:prSet phldrT="[文本]">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solidFill>
                <a:schemeClr val="bg1"/>
              </a:solidFill>
              <a:latin typeface="黑体" pitchFamily="49" charset="-122"/>
              <a:ea typeface="黑体" pitchFamily="49" charset="-122"/>
            </a:rPr>
            <a:t>放射痛</a:t>
          </a:r>
          <a:endParaRPr lang="zh-CN" altLang="en-US" b="1" dirty="0">
            <a:solidFill>
              <a:schemeClr val="bg1"/>
            </a:solidFill>
            <a:latin typeface="黑体" pitchFamily="49" charset="-122"/>
            <a:ea typeface="黑体" pitchFamily="49" charset="-122"/>
          </a:endParaRPr>
        </a:p>
      </dgm:t>
    </dgm:pt>
    <dgm:pt modelId="{FBBCD8B0-8C83-4A21-A24F-35DCD5CE3EC2}" type="parTrans" cxnId="{64AF8A4E-5EF1-4977-BC06-A702FAFB8659}">
      <dgm:prSet/>
      <dgm:spPr/>
      <dgm:t>
        <a:bodyPr/>
        <a:lstStyle/>
        <a:p>
          <a:endParaRPr lang="zh-CN" altLang="en-US" b="1">
            <a:solidFill>
              <a:schemeClr val="bg1"/>
            </a:solidFill>
            <a:latin typeface="微软雅黑" pitchFamily="34" charset="-122"/>
            <a:ea typeface="微软雅黑" pitchFamily="34" charset="-122"/>
          </a:endParaRPr>
        </a:p>
      </dgm:t>
    </dgm:pt>
    <dgm:pt modelId="{DC553A2C-BC3E-47CC-B512-36D65080CBC5}" type="sibTrans" cxnId="{64AF8A4E-5EF1-4977-BC06-A702FAFB8659}">
      <dgm:prSet/>
      <dgm:spPr/>
      <dgm:t>
        <a:bodyPr/>
        <a:lstStyle/>
        <a:p>
          <a:endParaRPr lang="zh-CN" altLang="en-US" b="1">
            <a:solidFill>
              <a:schemeClr val="bg1"/>
            </a:solidFill>
            <a:latin typeface="微软雅黑" pitchFamily="34" charset="-122"/>
            <a:ea typeface="微软雅黑" pitchFamily="34" charset="-122"/>
          </a:endParaRPr>
        </a:p>
      </dgm:t>
    </dgm:pt>
    <dgm:pt modelId="{D86EC6D1-EF55-485B-B3B7-1B1E9D4022D5}">
      <dgm:prSet phldrT="[文本]">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solidFill>
                <a:schemeClr val="bg1"/>
              </a:solidFill>
              <a:latin typeface="黑体" pitchFamily="49" charset="-122"/>
              <a:ea typeface="黑体" pitchFamily="49" charset="-122"/>
            </a:rPr>
            <a:t>主观麻木感</a:t>
          </a:r>
          <a:endParaRPr lang="zh-CN" altLang="en-US" b="1" dirty="0">
            <a:solidFill>
              <a:schemeClr val="bg1"/>
            </a:solidFill>
            <a:latin typeface="黑体" pitchFamily="49" charset="-122"/>
            <a:ea typeface="黑体" pitchFamily="49" charset="-122"/>
          </a:endParaRPr>
        </a:p>
      </dgm:t>
    </dgm:pt>
    <dgm:pt modelId="{EC7C4BBB-EDE2-4E04-BA03-AB6BC9B60C3B}" type="parTrans" cxnId="{9D30A1AD-8462-4BA7-8604-11DCBD1821F4}">
      <dgm:prSet/>
      <dgm:spPr/>
      <dgm:t>
        <a:bodyPr/>
        <a:lstStyle/>
        <a:p>
          <a:endParaRPr lang="zh-CN" altLang="en-US" b="1">
            <a:solidFill>
              <a:schemeClr val="bg1"/>
            </a:solidFill>
            <a:latin typeface="微软雅黑" pitchFamily="34" charset="-122"/>
            <a:ea typeface="微软雅黑" pitchFamily="34" charset="-122"/>
          </a:endParaRPr>
        </a:p>
      </dgm:t>
    </dgm:pt>
    <dgm:pt modelId="{2898C252-71F8-48FA-A2DC-4F961B00EAB4}" type="sibTrans" cxnId="{9D30A1AD-8462-4BA7-8604-11DCBD1821F4}">
      <dgm:prSet/>
      <dgm:spPr/>
      <dgm:t>
        <a:bodyPr/>
        <a:lstStyle/>
        <a:p>
          <a:endParaRPr lang="zh-CN" altLang="en-US" b="1">
            <a:solidFill>
              <a:schemeClr val="bg1"/>
            </a:solidFill>
            <a:latin typeface="微软雅黑" pitchFamily="34" charset="-122"/>
            <a:ea typeface="微软雅黑" pitchFamily="34" charset="-122"/>
          </a:endParaRPr>
        </a:p>
      </dgm:t>
    </dgm:pt>
    <dgm:pt modelId="{F1E8C8F4-BBA4-42E2-8133-7D5921DE8016}">
      <dgm:prSet phldrT="[文本]">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solidFill>
                <a:schemeClr val="bg1"/>
              </a:solidFill>
              <a:latin typeface="黑体" pitchFamily="49" charset="-122"/>
              <a:ea typeface="黑体" pitchFamily="49" charset="-122"/>
            </a:rPr>
            <a:t>患肢温度下降</a:t>
          </a:r>
          <a:endParaRPr lang="zh-CN" altLang="en-US" b="1" dirty="0">
            <a:solidFill>
              <a:schemeClr val="bg1"/>
            </a:solidFill>
            <a:latin typeface="黑体" pitchFamily="49" charset="-122"/>
            <a:ea typeface="黑体" pitchFamily="49" charset="-122"/>
          </a:endParaRPr>
        </a:p>
      </dgm:t>
    </dgm:pt>
    <dgm:pt modelId="{7598E711-C465-4933-9BAD-E2B66C3CA043}" type="parTrans" cxnId="{BD728AA3-0ECD-48BD-A80D-6FD3D22BA0B4}">
      <dgm:prSet/>
      <dgm:spPr/>
      <dgm:t>
        <a:bodyPr/>
        <a:lstStyle/>
        <a:p>
          <a:endParaRPr lang="zh-CN" altLang="en-US" b="1">
            <a:solidFill>
              <a:schemeClr val="bg1"/>
            </a:solidFill>
            <a:latin typeface="微软雅黑" pitchFamily="34" charset="-122"/>
            <a:ea typeface="微软雅黑" pitchFamily="34" charset="-122"/>
          </a:endParaRPr>
        </a:p>
      </dgm:t>
    </dgm:pt>
    <dgm:pt modelId="{4DC51E3C-217C-4FA6-98F9-9324BA6DF4A1}" type="sibTrans" cxnId="{BD728AA3-0ECD-48BD-A80D-6FD3D22BA0B4}">
      <dgm:prSet/>
      <dgm:spPr/>
      <dgm:t>
        <a:bodyPr/>
        <a:lstStyle/>
        <a:p>
          <a:endParaRPr lang="zh-CN" altLang="en-US" b="1">
            <a:solidFill>
              <a:schemeClr val="bg1"/>
            </a:solidFill>
            <a:latin typeface="微软雅黑" pitchFamily="34" charset="-122"/>
            <a:ea typeface="微软雅黑" pitchFamily="34" charset="-122"/>
          </a:endParaRPr>
        </a:p>
      </dgm:t>
    </dgm:pt>
    <dgm:pt modelId="{CAF04AAF-B51F-4605-ABB6-75DD69A90909}">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en-US" b="1" dirty="0" smtClean="0">
              <a:solidFill>
                <a:schemeClr val="bg1"/>
              </a:solidFill>
              <a:latin typeface="黑体" pitchFamily="49" charset="-122"/>
              <a:ea typeface="黑体" pitchFamily="49" charset="-122"/>
            </a:rPr>
            <a:t>症状</a:t>
          </a:r>
          <a:endParaRPr lang="zh-CN" altLang="en-US" b="1" dirty="0">
            <a:solidFill>
              <a:schemeClr val="bg1"/>
            </a:solidFill>
            <a:latin typeface="黑体" pitchFamily="49" charset="-122"/>
            <a:ea typeface="黑体" pitchFamily="49" charset="-122"/>
          </a:endParaRPr>
        </a:p>
      </dgm:t>
    </dgm:pt>
    <dgm:pt modelId="{D3C4CF6C-CE30-41DA-95B2-F4CB7FA0AF90}" type="sibTrans" cxnId="{C4AE51B5-B7A1-43A6-9AB2-814B3026486B}">
      <dgm:prSet/>
      <dgm:spPr/>
      <dgm:t>
        <a:bodyPr/>
        <a:lstStyle/>
        <a:p>
          <a:endParaRPr lang="zh-CN" altLang="en-US" b="1">
            <a:solidFill>
              <a:schemeClr val="bg1"/>
            </a:solidFill>
            <a:latin typeface="微软雅黑" pitchFamily="34" charset="-122"/>
            <a:ea typeface="微软雅黑" pitchFamily="34" charset="-122"/>
          </a:endParaRPr>
        </a:p>
      </dgm:t>
    </dgm:pt>
    <dgm:pt modelId="{9A174AFF-E00A-483E-B8B7-C5AC52DD5A35}" type="parTrans" cxnId="{C4AE51B5-B7A1-43A6-9AB2-814B3026486B}">
      <dgm:prSet/>
      <dgm:spPr/>
      <dgm:t>
        <a:bodyPr/>
        <a:lstStyle/>
        <a:p>
          <a:endParaRPr lang="zh-CN" altLang="en-US" b="1">
            <a:solidFill>
              <a:schemeClr val="bg1"/>
            </a:solidFill>
            <a:latin typeface="微软雅黑" pitchFamily="34" charset="-122"/>
            <a:ea typeface="微软雅黑" pitchFamily="34" charset="-122"/>
          </a:endParaRPr>
        </a:p>
      </dgm:t>
    </dgm:pt>
    <dgm:pt modelId="{004D9EBB-962C-4802-8DD2-E7D67EE54554}">
      <dgm:prSet phldrT="[文本]">
        <dgm:style>
          <a:lnRef idx="0">
            <a:schemeClr val="accent5"/>
          </a:lnRef>
          <a:fillRef idx="3">
            <a:schemeClr val="accent5"/>
          </a:fillRef>
          <a:effectRef idx="3">
            <a:schemeClr val="accent5"/>
          </a:effectRef>
          <a:fontRef idx="minor">
            <a:schemeClr val="lt1"/>
          </a:fontRef>
        </dgm:style>
      </dgm:prSet>
      <dgm:spPr/>
      <dgm:t>
        <a:bodyPr/>
        <a:lstStyle/>
        <a:p>
          <a:r>
            <a:rPr lang="zh-CN" altLang="en-US" b="1" dirty="0" smtClean="0">
              <a:solidFill>
                <a:schemeClr val="bg1"/>
              </a:solidFill>
              <a:latin typeface="黑体" pitchFamily="49" charset="-122"/>
              <a:ea typeface="黑体" pitchFamily="49" charset="-122"/>
            </a:rPr>
            <a:t>腰部运动障碍</a:t>
          </a:r>
          <a:endParaRPr lang="zh-CN" altLang="en-US" b="1" dirty="0">
            <a:solidFill>
              <a:schemeClr val="bg1"/>
            </a:solidFill>
            <a:latin typeface="黑体" pitchFamily="49" charset="-122"/>
            <a:ea typeface="黑体" pitchFamily="49" charset="-122"/>
          </a:endParaRPr>
        </a:p>
      </dgm:t>
    </dgm:pt>
    <dgm:pt modelId="{C18A46BA-5BBA-4ADC-B106-0EE6B18FEBD0}" type="parTrans" cxnId="{7953808A-6580-4359-8CB2-193EE9263F5B}">
      <dgm:prSet/>
      <dgm:spPr/>
      <dgm:t>
        <a:bodyPr/>
        <a:lstStyle/>
        <a:p>
          <a:endParaRPr lang="zh-CN" altLang="en-US">
            <a:latin typeface="微软雅黑" pitchFamily="34" charset="-122"/>
            <a:ea typeface="微软雅黑" pitchFamily="34" charset="-122"/>
          </a:endParaRPr>
        </a:p>
      </dgm:t>
    </dgm:pt>
    <dgm:pt modelId="{44903C6B-BC5A-4EC8-BD2A-82F38797EA23}" type="sibTrans" cxnId="{7953808A-6580-4359-8CB2-193EE9263F5B}">
      <dgm:prSet/>
      <dgm:spPr/>
      <dgm:t>
        <a:bodyPr/>
        <a:lstStyle/>
        <a:p>
          <a:endParaRPr lang="zh-CN" altLang="en-US">
            <a:latin typeface="微软雅黑" pitchFamily="34" charset="-122"/>
            <a:ea typeface="微软雅黑" pitchFamily="34" charset="-122"/>
          </a:endParaRPr>
        </a:p>
      </dgm:t>
    </dgm:pt>
    <dgm:pt modelId="{5596B0DB-D259-4B5B-9047-06DF3D20F7AB}" type="pres">
      <dgm:prSet presAssocID="{1780C28D-56FA-425F-B376-966B26467482}" presName="Name0" presStyleCnt="0">
        <dgm:presLayoutVars>
          <dgm:chMax val="1"/>
          <dgm:dir/>
          <dgm:animLvl val="ctr"/>
          <dgm:resizeHandles val="exact"/>
        </dgm:presLayoutVars>
      </dgm:prSet>
      <dgm:spPr/>
      <dgm:t>
        <a:bodyPr/>
        <a:lstStyle/>
        <a:p>
          <a:endParaRPr lang="zh-CN" altLang="en-US"/>
        </a:p>
      </dgm:t>
    </dgm:pt>
    <dgm:pt modelId="{2338945F-34EA-4F3C-8EBE-CD24A6A7E70E}" type="pres">
      <dgm:prSet presAssocID="{CAF04AAF-B51F-4605-ABB6-75DD69A90909}" presName="centerShape" presStyleLbl="node0" presStyleIdx="0" presStyleCnt="1" custScaleX="86584" custScaleY="78013"/>
      <dgm:spPr/>
      <dgm:t>
        <a:bodyPr/>
        <a:lstStyle/>
        <a:p>
          <a:endParaRPr lang="zh-CN" altLang="en-US"/>
        </a:p>
      </dgm:t>
    </dgm:pt>
    <dgm:pt modelId="{30F6DB6A-51EA-4739-856F-5467425A867E}" type="pres">
      <dgm:prSet presAssocID="{00C84A55-50CB-41A4-8A35-908B3C4EED0B}" presName="node" presStyleLbl="node1" presStyleIdx="0" presStyleCnt="5">
        <dgm:presLayoutVars>
          <dgm:bulletEnabled val="1"/>
        </dgm:presLayoutVars>
      </dgm:prSet>
      <dgm:spPr/>
      <dgm:t>
        <a:bodyPr/>
        <a:lstStyle/>
        <a:p>
          <a:endParaRPr lang="zh-CN" altLang="en-US"/>
        </a:p>
      </dgm:t>
    </dgm:pt>
    <dgm:pt modelId="{B9EB8FC4-480E-4DD9-BC33-4504DFDBE3CC}" type="pres">
      <dgm:prSet presAssocID="{00C84A55-50CB-41A4-8A35-908B3C4EED0B}" presName="dummy" presStyleCnt="0"/>
      <dgm:spPr/>
    </dgm:pt>
    <dgm:pt modelId="{ED354186-FDFE-457C-B520-2CDCDDE594FD}" type="pres">
      <dgm:prSet presAssocID="{FFD31DF3-1459-45F6-A633-CAD15E6906C4}" presName="sibTrans" presStyleLbl="sibTrans2D1" presStyleIdx="0" presStyleCnt="5"/>
      <dgm:spPr/>
      <dgm:t>
        <a:bodyPr/>
        <a:lstStyle/>
        <a:p>
          <a:endParaRPr lang="zh-CN" altLang="en-US"/>
        </a:p>
      </dgm:t>
    </dgm:pt>
    <dgm:pt modelId="{DAB34BAB-0C1C-4C9D-8512-EFB1D3EDAF7D}" type="pres">
      <dgm:prSet presAssocID="{7CFEA572-5FBD-421F-824A-B94FEA381A94}" presName="node" presStyleLbl="node1" presStyleIdx="1" presStyleCnt="5">
        <dgm:presLayoutVars>
          <dgm:bulletEnabled val="1"/>
        </dgm:presLayoutVars>
      </dgm:prSet>
      <dgm:spPr/>
      <dgm:t>
        <a:bodyPr/>
        <a:lstStyle/>
        <a:p>
          <a:endParaRPr lang="zh-CN" altLang="en-US"/>
        </a:p>
      </dgm:t>
    </dgm:pt>
    <dgm:pt modelId="{E9C427C1-5B97-444F-BF87-5A3E263E1112}" type="pres">
      <dgm:prSet presAssocID="{7CFEA572-5FBD-421F-824A-B94FEA381A94}" presName="dummy" presStyleCnt="0"/>
      <dgm:spPr/>
    </dgm:pt>
    <dgm:pt modelId="{D3363CA8-7F5D-4D06-9792-47639F56F5D2}" type="pres">
      <dgm:prSet presAssocID="{DC553A2C-BC3E-47CC-B512-36D65080CBC5}" presName="sibTrans" presStyleLbl="sibTrans2D1" presStyleIdx="1" presStyleCnt="5"/>
      <dgm:spPr/>
      <dgm:t>
        <a:bodyPr/>
        <a:lstStyle/>
        <a:p>
          <a:endParaRPr lang="zh-CN" altLang="en-US"/>
        </a:p>
      </dgm:t>
    </dgm:pt>
    <dgm:pt modelId="{E5EA943C-0D4A-4A61-9776-E78965A44F20}" type="pres">
      <dgm:prSet presAssocID="{D86EC6D1-EF55-485B-B3B7-1B1E9D4022D5}" presName="node" presStyleLbl="node1" presStyleIdx="2" presStyleCnt="5">
        <dgm:presLayoutVars>
          <dgm:bulletEnabled val="1"/>
        </dgm:presLayoutVars>
      </dgm:prSet>
      <dgm:spPr/>
      <dgm:t>
        <a:bodyPr/>
        <a:lstStyle/>
        <a:p>
          <a:endParaRPr lang="zh-CN" altLang="en-US"/>
        </a:p>
      </dgm:t>
    </dgm:pt>
    <dgm:pt modelId="{AA7DE7C3-757F-4EEE-8CA4-2C55ADFFFE89}" type="pres">
      <dgm:prSet presAssocID="{D86EC6D1-EF55-485B-B3B7-1B1E9D4022D5}" presName="dummy" presStyleCnt="0"/>
      <dgm:spPr/>
    </dgm:pt>
    <dgm:pt modelId="{08E0E252-1E87-4E46-9C30-653558F84B5C}" type="pres">
      <dgm:prSet presAssocID="{2898C252-71F8-48FA-A2DC-4F961B00EAB4}" presName="sibTrans" presStyleLbl="sibTrans2D1" presStyleIdx="2" presStyleCnt="5"/>
      <dgm:spPr/>
      <dgm:t>
        <a:bodyPr/>
        <a:lstStyle/>
        <a:p>
          <a:endParaRPr lang="zh-CN" altLang="en-US"/>
        </a:p>
      </dgm:t>
    </dgm:pt>
    <dgm:pt modelId="{233C5C7F-6508-4A93-A4C9-1173B2AA5D71}" type="pres">
      <dgm:prSet presAssocID="{F1E8C8F4-BBA4-42E2-8133-7D5921DE8016}" presName="node" presStyleLbl="node1" presStyleIdx="3" presStyleCnt="5">
        <dgm:presLayoutVars>
          <dgm:bulletEnabled val="1"/>
        </dgm:presLayoutVars>
      </dgm:prSet>
      <dgm:spPr/>
      <dgm:t>
        <a:bodyPr/>
        <a:lstStyle/>
        <a:p>
          <a:endParaRPr lang="zh-CN" altLang="en-US"/>
        </a:p>
      </dgm:t>
    </dgm:pt>
    <dgm:pt modelId="{5D6FD3DC-7790-48D8-BF34-E8572AD82F87}" type="pres">
      <dgm:prSet presAssocID="{F1E8C8F4-BBA4-42E2-8133-7D5921DE8016}" presName="dummy" presStyleCnt="0"/>
      <dgm:spPr/>
    </dgm:pt>
    <dgm:pt modelId="{DBEC2C49-83A9-4915-9A62-4944223BFACD}" type="pres">
      <dgm:prSet presAssocID="{4DC51E3C-217C-4FA6-98F9-9324BA6DF4A1}" presName="sibTrans" presStyleLbl="sibTrans2D1" presStyleIdx="3" presStyleCnt="5"/>
      <dgm:spPr/>
      <dgm:t>
        <a:bodyPr/>
        <a:lstStyle/>
        <a:p>
          <a:endParaRPr lang="zh-CN" altLang="en-US"/>
        </a:p>
      </dgm:t>
    </dgm:pt>
    <dgm:pt modelId="{550C2EDD-064F-4C2D-B319-72C718820B0D}" type="pres">
      <dgm:prSet presAssocID="{004D9EBB-962C-4802-8DD2-E7D67EE54554}" presName="node" presStyleLbl="node1" presStyleIdx="4" presStyleCnt="5">
        <dgm:presLayoutVars>
          <dgm:bulletEnabled val="1"/>
        </dgm:presLayoutVars>
      </dgm:prSet>
      <dgm:spPr/>
      <dgm:t>
        <a:bodyPr/>
        <a:lstStyle/>
        <a:p>
          <a:endParaRPr lang="zh-CN" altLang="en-US"/>
        </a:p>
      </dgm:t>
    </dgm:pt>
    <dgm:pt modelId="{5F85DCEA-498B-4E28-AF59-C5CE1989506C}" type="pres">
      <dgm:prSet presAssocID="{004D9EBB-962C-4802-8DD2-E7D67EE54554}" presName="dummy" presStyleCnt="0"/>
      <dgm:spPr/>
    </dgm:pt>
    <dgm:pt modelId="{27F9FBAE-84AB-40EC-93F5-2A45FD821CD3}" type="pres">
      <dgm:prSet presAssocID="{44903C6B-BC5A-4EC8-BD2A-82F38797EA23}" presName="sibTrans" presStyleLbl="sibTrans2D1" presStyleIdx="4" presStyleCnt="5"/>
      <dgm:spPr/>
      <dgm:t>
        <a:bodyPr/>
        <a:lstStyle/>
        <a:p>
          <a:endParaRPr lang="zh-CN" altLang="en-US"/>
        </a:p>
      </dgm:t>
    </dgm:pt>
  </dgm:ptLst>
  <dgm:cxnLst>
    <dgm:cxn modelId="{C4AE51B5-B7A1-43A6-9AB2-814B3026486B}" srcId="{1780C28D-56FA-425F-B376-966B26467482}" destId="{CAF04AAF-B51F-4605-ABB6-75DD69A90909}" srcOrd="0" destOrd="0" parTransId="{9A174AFF-E00A-483E-B8B7-C5AC52DD5A35}" sibTransId="{D3C4CF6C-CE30-41DA-95B2-F4CB7FA0AF90}"/>
    <dgm:cxn modelId="{90EAC984-7F36-43BC-89E3-E4A62AE359C8}" type="presOf" srcId="{CAF04AAF-B51F-4605-ABB6-75DD69A90909}" destId="{2338945F-34EA-4F3C-8EBE-CD24A6A7E70E}" srcOrd="0" destOrd="0" presId="urn:microsoft.com/office/officeart/2005/8/layout/radial6"/>
    <dgm:cxn modelId="{59D24D8E-8E94-4BE4-91B7-B2E2B6BB423A}" type="presOf" srcId="{00C84A55-50CB-41A4-8A35-908B3C4EED0B}" destId="{30F6DB6A-51EA-4739-856F-5467425A867E}" srcOrd="0" destOrd="0" presId="urn:microsoft.com/office/officeart/2005/8/layout/radial6"/>
    <dgm:cxn modelId="{7953808A-6580-4359-8CB2-193EE9263F5B}" srcId="{CAF04AAF-B51F-4605-ABB6-75DD69A90909}" destId="{004D9EBB-962C-4802-8DD2-E7D67EE54554}" srcOrd="4" destOrd="0" parTransId="{C18A46BA-5BBA-4ADC-B106-0EE6B18FEBD0}" sibTransId="{44903C6B-BC5A-4EC8-BD2A-82F38797EA23}"/>
    <dgm:cxn modelId="{DE40E266-7C4A-4A44-9B5E-848551A5BF45}" type="presOf" srcId="{1780C28D-56FA-425F-B376-966B26467482}" destId="{5596B0DB-D259-4B5B-9047-06DF3D20F7AB}" srcOrd="0" destOrd="0" presId="urn:microsoft.com/office/officeart/2005/8/layout/radial6"/>
    <dgm:cxn modelId="{5972EAE2-F61D-45E8-8FF3-9B3A28782BD4}" type="presOf" srcId="{4DC51E3C-217C-4FA6-98F9-9324BA6DF4A1}" destId="{DBEC2C49-83A9-4915-9A62-4944223BFACD}" srcOrd="0" destOrd="0" presId="urn:microsoft.com/office/officeart/2005/8/layout/radial6"/>
    <dgm:cxn modelId="{A657AEA3-69D0-4915-858E-9DF62F43B2CD}" type="presOf" srcId="{44903C6B-BC5A-4EC8-BD2A-82F38797EA23}" destId="{27F9FBAE-84AB-40EC-93F5-2A45FD821CD3}" srcOrd="0" destOrd="0" presId="urn:microsoft.com/office/officeart/2005/8/layout/radial6"/>
    <dgm:cxn modelId="{64AF8A4E-5EF1-4977-BC06-A702FAFB8659}" srcId="{CAF04AAF-B51F-4605-ABB6-75DD69A90909}" destId="{7CFEA572-5FBD-421F-824A-B94FEA381A94}" srcOrd="1" destOrd="0" parTransId="{FBBCD8B0-8C83-4A21-A24F-35DCD5CE3EC2}" sibTransId="{DC553A2C-BC3E-47CC-B512-36D65080CBC5}"/>
    <dgm:cxn modelId="{BD728AA3-0ECD-48BD-A80D-6FD3D22BA0B4}" srcId="{CAF04AAF-B51F-4605-ABB6-75DD69A90909}" destId="{F1E8C8F4-BBA4-42E2-8133-7D5921DE8016}" srcOrd="3" destOrd="0" parTransId="{7598E711-C465-4933-9BAD-E2B66C3CA043}" sibTransId="{4DC51E3C-217C-4FA6-98F9-9324BA6DF4A1}"/>
    <dgm:cxn modelId="{E23391E1-92DB-4D3A-9B0A-85DDC7413F79}" type="presOf" srcId="{7CFEA572-5FBD-421F-824A-B94FEA381A94}" destId="{DAB34BAB-0C1C-4C9D-8512-EFB1D3EDAF7D}" srcOrd="0" destOrd="0" presId="urn:microsoft.com/office/officeart/2005/8/layout/radial6"/>
    <dgm:cxn modelId="{50180CEF-FBB3-4769-849E-B78A2374982C}" srcId="{CAF04AAF-B51F-4605-ABB6-75DD69A90909}" destId="{00C84A55-50CB-41A4-8A35-908B3C4EED0B}" srcOrd="0" destOrd="0" parTransId="{EAAD0111-F223-4FD5-ABFF-38646C91A340}" sibTransId="{FFD31DF3-1459-45F6-A633-CAD15E6906C4}"/>
    <dgm:cxn modelId="{A820CC84-A9B4-4A83-860D-0B205C9838CF}" type="presOf" srcId="{2898C252-71F8-48FA-A2DC-4F961B00EAB4}" destId="{08E0E252-1E87-4E46-9C30-653558F84B5C}" srcOrd="0" destOrd="0" presId="urn:microsoft.com/office/officeart/2005/8/layout/radial6"/>
    <dgm:cxn modelId="{B260408D-F1C7-4536-9676-B186DD00584D}" type="presOf" srcId="{DC553A2C-BC3E-47CC-B512-36D65080CBC5}" destId="{D3363CA8-7F5D-4D06-9792-47639F56F5D2}" srcOrd="0" destOrd="0" presId="urn:microsoft.com/office/officeart/2005/8/layout/radial6"/>
    <dgm:cxn modelId="{6D039BCE-D12B-44DC-A611-69625DF9B6EE}" type="presOf" srcId="{FFD31DF3-1459-45F6-A633-CAD15E6906C4}" destId="{ED354186-FDFE-457C-B520-2CDCDDE594FD}" srcOrd="0" destOrd="0" presId="urn:microsoft.com/office/officeart/2005/8/layout/radial6"/>
    <dgm:cxn modelId="{AA5A0757-B986-483F-8338-A9604F26E676}" type="presOf" srcId="{004D9EBB-962C-4802-8DD2-E7D67EE54554}" destId="{550C2EDD-064F-4C2D-B319-72C718820B0D}" srcOrd="0" destOrd="0" presId="urn:microsoft.com/office/officeart/2005/8/layout/radial6"/>
    <dgm:cxn modelId="{9D30A1AD-8462-4BA7-8604-11DCBD1821F4}" srcId="{CAF04AAF-B51F-4605-ABB6-75DD69A90909}" destId="{D86EC6D1-EF55-485B-B3B7-1B1E9D4022D5}" srcOrd="2" destOrd="0" parTransId="{EC7C4BBB-EDE2-4E04-BA03-AB6BC9B60C3B}" sibTransId="{2898C252-71F8-48FA-A2DC-4F961B00EAB4}"/>
    <dgm:cxn modelId="{C5487CD5-D9C8-4664-BA87-31D04121226C}" type="presOf" srcId="{F1E8C8F4-BBA4-42E2-8133-7D5921DE8016}" destId="{233C5C7F-6508-4A93-A4C9-1173B2AA5D71}" srcOrd="0" destOrd="0" presId="urn:microsoft.com/office/officeart/2005/8/layout/radial6"/>
    <dgm:cxn modelId="{6230DFAE-F840-441E-B841-95D202214BCF}" type="presOf" srcId="{D86EC6D1-EF55-485B-B3B7-1B1E9D4022D5}" destId="{E5EA943C-0D4A-4A61-9776-E78965A44F20}" srcOrd="0" destOrd="0" presId="urn:microsoft.com/office/officeart/2005/8/layout/radial6"/>
    <dgm:cxn modelId="{B662599B-6ACC-4D43-874F-05A89BBD169F}" type="presParOf" srcId="{5596B0DB-D259-4B5B-9047-06DF3D20F7AB}" destId="{2338945F-34EA-4F3C-8EBE-CD24A6A7E70E}" srcOrd="0" destOrd="0" presId="urn:microsoft.com/office/officeart/2005/8/layout/radial6"/>
    <dgm:cxn modelId="{6B45CEDA-019F-4A25-9B91-1D76D9052B29}" type="presParOf" srcId="{5596B0DB-D259-4B5B-9047-06DF3D20F7AB}" destId="{30F6DB6A-51EA-4739-856F-5467425A867E}" srcOrd="1" destOrd="0" presId="urn:microsoft.com/office/officeart/2005/8/layout/radial6"/>
    <dgm:cxn modelId="{4F02DADF-6107-4F6F-83ED-04B932B2A0BE}" type="presParOf" srcId="{5596B0DB-D259-4B5B-9047-06DF3D20F7AB}" destId="{B9EB8FC4-480E-4DD9-BC33-4504DFDBE3CC}" srcOrd="2" destOrd="0" presId="urn:microsoft.com/office/officeart/2005/8/layout/radial6"/>
    <dgm:cxn modelId="{16BEED28-FFCA-405C-AFF2-D3BB2990A685}" type="presParOf" srcId="{5596B0DB-D259-4B5B-9047-06DF3D20F7AB}" destId="{ED354186-FDFE-457C-B520-2CDCDDE594FD}" srcOrd="3" destOrd="0" presId="urn:microsoft.com/office/officeart/2005/8/layout/radial6"/>
    <dgm:cxn modelId="{851B632D-89DB-4A55-A4F1-2F02C2554BE4}" type="presParOf" srcId="{5596B0DB-D259-4B5B-9047-06DF3D20F7AB}" destId="{DAB34BAB-0C1C-4C9D-8512-EFB1D3EDAF7D}" srcOrd="4" destOrd="0" presId="urn:microsoft.com/office/officeart/2005/8/layout/radial6"/>
    <dgm:cxn modelId="{32C7160B-E4B4-4956-B83C-60712751B40D}" type="presParOf" srcId="{5596B0DB-D259-4B5B-9047-06DF3D20F7AB}" destId="{E9C427C1-5B97-444F-BF87-5A3E263E1112}" srcOrd="5" destOrd="0" presId="urn:microsoft.com/office/officeart/2005/8/layout/radial6"/>
    <dgm:cxn modelId="{A533A973-D930-4126-B249-672127638D0B}" type="presParOf" srcId="{5596B0DB-D259-4B5B-9047-06DF3D20F7AB}" destId="{D3363CA8-7F5D-4D06-9792-47639F56F5D2}" srcOrd="6" destOrd="0" presId="urn:microsoft.com/office/officeart/2005/8/layout/radial6"/>
    <dgm:cxn modelId="{638E7B47-10ED-4430-A047-BB9FDA183EF4}" type="presParOf" srcId="{5596B0DB-D259-4B5B-9047-06DF3D20F7AB}" destId="{E5EA943C-0D4A-4A61-9776-E78965A44F20}" srcOrd="7" destOrd="0" presId="urn:microsoft.com/office/officeart/2005/8/layout/radial6"/>
    <dgm:cxn modelId="{F24DFCB5-36F4-46B9-999D-EFBC80AE7019}" type="presParOf" srcId="{5596B0DB-D259-4B5B-9047-06DF3D20F7AB}" destId="{AA7DE7C3-757F-4EEE-8CA4-2C55ADFFFE89}" srcOrd="8" destOrd="0" presId="urn:microsoft.com/office/officeart/2005/8/layout/radial6"/>
    <dgm:cxn modelId="{7276B23B-5C20-4DFD-9B54-A3CFB02EF2FF}" type="presParOf" srcId="{5596B0DB-D259-4B5B-9047-06DF3D20F7AB}" destId="{08E0E252-1E87-4E46-9C30-653558F84B5C}" srcOrd="9" destOrd="0" presId="urn:microsoft.com/office/officeart/2005/8/layout/radial6"/>
    <dgm:cxn modelId="{A160A000-989D-4B6D-8894-E1BC251D2F39}" type="presParOf" srcId="{5596B0DB-D259-4B5B-9047-06DF3D20F7AB}" destId="{233C5C7F-6508-4A93-A4C9-1173B2AA5D71}" srcOrd="10" destOrd="0" presId="urn:microsoft.com/office/officeart/2005/8/layout/radial6"/>
    <dgm:cxn modelId="{12E2B4D7-F21D-4C49-A236-88C874F25783}" type="presParOf" srcId="{5596B0DB-D259-4B5B-9047-06DF3D20F7AB}" destId="{5D6FD3DC-7790-48D8-BF34-E8572AD82F87}" srcOrd="11" destOrd="0" presId="urn:microsoft.com/office/officeart/2005/8/layout/radial6"/>
    <dgm:cxn modelId="{2259D33F-C2AA-45EE-8B49-38614685FF59}" type="presParOf" srcId="{5596B0DB-D259-4B5B-9047-06DF3D20F7AB}" destId="{DBEC2C49-83A9-4915-9A62-4944223BFACD}" srcOrd="12" destOrd="0" presId="urn:microsoft.com/office/officeart/2005/8/layout/radial6"/>
    <dgm:cxn modelId="{5885437B-4E87-4509-917B-9D3BD4440351}" type="presParOf" srcId="{5596B0DB-D259-4B5B-9047-06DF3D20F7AB}" destId="{550C2EDD-064F-4C2D-B319-72C718820B0D}" srcOrd="13" destOrd="0" presId="urn:microsoft.com/office/officeart/2005/8/layout/radial6"/>
    <dgm:cxn modelId="{27428340-476D-4F6B-9EBD-340C909920E6}" type="presParOf" srcId="{5596B0DB-D259-4B5B-9047-06DF3D20F7AB}" destId="{5F85DCEA-498B-4E28-AF59-C5CE1989506C}" srcOrd="14" destOrd="0" presId="urn:microsoft.com/office/officeart/2005/8/layout/radial6"/>
    <dgm:cxn modelId="{F70ECDBB-28C7-4585-9A6A-6EE637CDB09A}" type="presParOf" srcId="{5596B0DB-D259-4B5B-9047-06DF3D20F7AB}" destId="{27F9FBAE-84AB-40EC-93F5-2A45FD821CD3}" srcOrd="15" destOrd="0" presId="urn:microsoft.com/office/officeart/2005/8/layout/radial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876C9-1D6C-4157-A0E4-C6AF6A34E2D5}"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zh-CN" altLang="en-US"/>
        </a:p>
      </dgm:t>
    </dgm:pt>
    <dgm:pt modelId="{F78837B1-2D73-4445-AA58-1B6ECEBD4435}" type="pres">
      <dgm:prSet presAssocID="{D4E876C9-1D6C-4157-A0E4-C6AF6A34E2D5}" presName="Name0" presStyleCnt="0">
        <dgm:presLayoutVars>
          <dgm:chMax val="1"/>
          <dgm:dir/>
          <dgm:animLvl val="ctr"/>
          <dgm:resizeHandles val="exact"/>
        </dgm:presLayoutVars>
      </dgm:prSet>
      <dgm:spPr/>
      <dgm:t>
        <a:bodyPr/>
        <a:lstStyle/>
        <a:p>
          <a:endParaRPr lang="zh-CN" altLang="en-US"/>
        </a:p>
      </dgm:t>
    </dgm:pt>
  </dgm:ptLst>
  <dgm:cxnLst>
    <dgm:cxn modelId="{12ECC3F4-D49C-47DC-96DB-8274E40CBEE7}" type="presOf" srcId="{D4E876C9-1D6C-4157-A0E4-C6AF6A34E2D5}" destId="{F78837B1-2D73-4445-AA58-1B6ECEBD4435}" srcOrd="0" destOrd="0" presId="urn:microsoft.com/office/officeart/2005/8/layout/radial5"/>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80C28D-56FA-425F-B376-966B26467482}"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zh-CN" altLang="en-US"/>
        </a:p>
      </dgm:t>
    </dgm:pt>
    <dgm:pt modelId="{5596B0DB-D259-4B5B-9047-06DF3D20F7AB}" type="pres">
      <dgm:prSet presAssocID="{1780C28D-56FA-425F-B376-966B26467482}" presName="Name0" presStyleCnt="0">
        <dgm:presLayoutVars>
          <dgm:chMax val="1"/>
          <dgm:dir/>
          <dgm:animLvl val="ctr"/>
          <dgm:resizeHandles val="exact"/>
        </dgm:presLayoutVars>
      </dgm:prSet>
      <dgm:spPr/>
      <dgm:t>
        <a:bodyPr/>
        <a:lstStyle/>
        <a:p>
          <a:endParaRPr lang="zh-CN" altLang="en-US"/>
        </a:p>
      </dgm:t>
    </dgm:pt>
  </dgm:ptLst>
  <dgm:cxnLst>
    <dgm:cxn modelId="{54A27204-F9C4-4114-9770-21B10159D371}" type="presOf" srcId="{1780C28D-56FA-425F-B376-966B26467482}" destId="{5596B0DB-D259-4B5B-9047-06DF3D20F7AB}" srcOrd="0" destOrd="0" presId="urn:microsoft.com/office/officeart/2005/8/layout/radial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9E86A8-534C-41DF-A418-E54F86DCE29F}" type="doc">
      <dgm:prSet loTypeId="urn:microsoft.com/office/officeart/2005/8/layout/list1" loCatId="list" qsTypeId="urn:microsoft.com/office/officeart/2005/8/quickstyle/3d3" qsCatId="3D" csTypeId="urn:microsoft.com/office/officeart/2005/8/colors/accent5_3" csCatId="accent5" phldr="1"/>
      <dgm:spPr/>
      <dgm:t>
        <a:bodyPr/>
        <a:lstStyle/>
        <a:p>
          <a:endParaRPr lang="zh-CN" altLang="en-US"/>
        </a:p>
      </dgm:t>
    </dgm:pt>
    <dgm:pt modelId="{EDEF341F-61B0-4BEB-85C7-EA26693BF060}">
      <dgm:prSet phldrT="[文本]" custT="1"/>
      <dgm:spPr/>
      <dgm:t>
        <a:bodyPr/>
        <a:lstStyle/>
        <a:p>
          <a:r>
            <a:rPr lang="zh-CN" altLang="en-US" sz="2400" b="1" dirty="0" smtClean="0">
              <a:solidFill>
                <a:schemeClr val="tx1"/>
              </a:solidFill>
              <a:latin typeface="微软雅黑" pitchFamily="34" charset="-122"/>
              <a:ea typeface="微软雅黑" pitchFamily="34" charset="-122"/>
            </a:rPr>
            <a:t>腰椎间盘突出症的治则及治疗手法</a:t>
          </a:r>
          <a:endParaRPr lang="zh-CN" altLang="en-US" sz="2400" b="1" dirty="0">
            <a:solidFill>
              <a:schemeClr val="tx1"/>
            </a:solidFill>
            <a:latin typeface="微软雅黑" pitchFamily="34" charset="-122"/>
            <a:ea typeface="微软雅黑" pitchFamily="34" charset="-122"/>
          </a:endParaRPr>
        </a:p>
      </dgm:t>
    </dgm:pt>
    <dgm:pt modelId="{78275CBD-2A79-40A8-ACF7-921A58F2D571}" type="parTrans" cxnId="{AD69E427-9A5E-45D1-A178-718D62E0CE77}">
      <dgm:prSet/>
      <dgm:spPr/>
      <dgm:t>
        <a:bodyPr/>
        <a:lstStyle/>
        <a:p>
          <a:endParaRPr lang="zh-CN" altLang="en-US" b="1">
            <a:latin typeface="微软雅黑" pitchFamily="34" charset="-122"/>
            <a:ea typeface="微软雅黑" pitchFamily="34" charset="-122"/>
          </a:endParaRPr>
        </a:p>
      </dgm:t>
    </dgm:pt>
    <dgm:pt modelId="{ABA3019F-8C88-429E-B812-45B9647D2DA5}" type="sibTrans" cxnId="{AD69E427-9A5E-45D1-A178-718D62E0CE77}">
      <dgm:prSet/>
      <dgm:spPr/>
      <dgm:t>
        <a:bodyPr/>
        <a:lstStyle/>
        <a:p>
          <a:endParaRPr lang="zh-CN" altLang="en-US" b="1">
            <a:latin typeface="微软雅黑" pitchFamily="34" charset="-122"/>
            <a:ea typeface="微软雅黑" pitchFamily="34" charset="-122"/>
          </a:endParaRPr>
        </a:p>
      </dgm:t>
    </dgm:pt>
    <dgm:pt modelId="{3437D8D9-2512-424F-B075-EB10C3E531E7}">
      <dgm:prSet phldrT="[文本]" custT="1"/>
      <dgm:spPr/>
      <dgm:t>
        <a:bodyPr/>
        <a:lstStyle/>
        <a:p>
          <a:r>
            <a:rPr lang="zh-CN" altLang="en-US" sz="2400" b="1" dirty="0" smtClean="0">
              <a:solidFill>
                <a:srgbClr val="FF0000"/>
              </a:solidFill>
              <a:latin typeface="微软雅黑" pitchFamily="34" charset="-122"/>
              <a:ea typeface="微软雅黑" pitchFamily="34" charset="-122"/>
            </a:rPr>
            <a:t>重点：治疗手法中的斜扳法与直腿抬高法</a:t>
          </a:r>
          <a:endParaRPr lang="zh-CN" altLang="en-US" sz="2400" b="1" dirty="0">
            <a:solidFill>
              <a:srgbClr val="FF0000"/>
            </a:solidFill>
            <a:latin typeface="微软雅黑" pitchFamily="34" charset="-122"/>
            <a:ea typeface="微软雅黑" pitchFamily="34" charset="-122"/>
          </a:endParaRPr>
        </a:p>
      </dgm:t>
    </dgm:pt>
    <dgm:pt modelId="{1B3E7DFC-5DA6-4FC3-BD3D-F93C0D1119FC}" type="parTrans" cxnId="{F509584D-268A-45EB-B536-3C287A172425}">
      <dgm:prSet/>
      <dgm:spPr/>
      <dgm:t>
        <a:bodyPr/>
        <a:lstStyle/>
        <a:p>
          <a:endParaRPr lang="zh-CN" altLang="en-US" b="1">
            <a:latin typeface="微软雅黑" pitchFamily="34" charset="-122"/>
            <a:ea typeface="微软雅黑" pitchFamily="34" charset="-122"/>
          </a:endParaRPr>
        </a:p>
      </dgm:t>
    </dgm:pt>
    <dgm:pt modelId="{2F4A828F-895C-48EF-9CF2-95E577487462}" type="sibTrans" cxnId="{F509584D-268A-45EB-B536-3C287A172425}">
      <dgm:prSet/>
      <dgm:spPr/>
      <dgm:t>
        <a:bodyPr/>
        <a:lstStyle/>
        <a:p>
          <a:endParaRPr lang="zh-CN" altLang="en-US" b="1">
            <a:latin typeface="微软雅黑" pitchFamily="34" charset="-122"/>
            <a:ea typeface="微软雅黑" pitchFamily="34" charset="-122"/>
          </a:endParaRPr>
        </a:p>
      </dgm:t>
    </dgm:pt>
    <dgm:pt modelId="{5E70D8E1-B93F-40D3-909C-852C91164DDB}">
      <dgm:prSet phldrT="[文本]" custT="1"/>
      <dgm:spPr/>
      <dgm:t>
        <a:bodyPr/>
        <a:lstStyle/>
        <a:p>
          <a:r>
            <a:rPr lang="zh-CN" sz="2400" b="1" dirty="0" smtClean="0">
              <a:latin typeface="黑体" pitchFamily="49" charset="-122"/>
              <a:ea typeface="黑体" pitchFamily="49" charset="-122"/>
            </a:rPr>
            <a:t>本堂课主要运用</a:t>
          </a:r>
          <a:r>
            <a:rPr lang="zh-CN" altLang="en-US" sz="2400" b="1" dirty="0" smtClean="0">
              <a:latin typeface="黑体" pitchFamily="49" charset="-122"/>
              <a:ea typeface="黑体" pitchFamily="49" charset="-122"/>
            </a:rPr>
            <a:t>了：</a:t>
          </a:r>
          <a:r>
            <a:rPr lang="en-US" dirty="0" smtClean="0"/>
            <a:t>1.</a:t>
          </a:r>
          <a:r>
            <a:rPr lang="zh-CN" dirty="0" smtClean="0"/>
            <a:t>案例教学法</a:t>
          </a:r>
          <a:r>
            <a:rPr lang="en-US" altLang="zh-CN" dirty="0" smtClean="0"/>
            <a:t>   </a:t>
          </a:r>
          <a:r>
            <a:rPr lang="en-US" dirty="0" smtClean="0"/>
            <a:t>2.</a:t>
          </a:r>
          <a:r>
            <a:rPr lang="zh-CN" dirty="0" smtClean="0"/>
            <a:t>视频教学法 </a:t>
          </a:r>
          <a:endParaRPr lang="zh-CN" altLang="en-US" sz="2400" b="1" dirty="0">
            <a:solidFill>
              <a:srgbClr val="FF0000"/>
            </a:solidFill>
            <a:latin typeface="微软雅黑" pitchFamily="34" charset="-122"/>
            <a:ea typeface="微软雅黑" pitchFamily="34" charset="-122"/>
          </a:endParaRPr>
        </a:p>
      </dgm:t>
    </dgm:pt>
    <dgm:pt modelId="{546C6842-C289-4FBB-AF83-512FA04FFCF7}" type="parTrans" cxnId="{FCDBB25B-3943-4098-871E-71A56BEBCD2F}">
      <dgm:prSet/>
      <dgm:spPr/>
      <dgm:t>
        <a:bodyPr/>
        <a:lstStyle/>
        <a:p>
          <a:endParaRPr lang="zh-CN" altLang="en-US"/>
        </a:p>
      </dgm:t>
    </dgm:pt>
    <dgm:pt modelId="{A250A449-FC3D-4804-BBEB-F1787750A258}" type="sibTrans" cxnId="{FCDBB25B-3943-4098-871E-71A56BEBCD2F}">
      <dgm:prSet/>
      <dgm:spPr/>
      <dgm:t>
        <a:bodyPr/>
        <a:lstStyle/>
        <a:p>
          <a:endParaRPr lang="zh-CN" altLang="en-US"/>
        </a:p>
      </dgm:t>
    </dgm:pt>
    <dgm:pt modelId="{8E7308C3-71FA-42E8-BD07-B7D6B71A0557}" type="pres">
      <dgm:prSet presAssocID="{289E86A8-534C-41DF-A418-E54F86DCE29F}" presName="linear" presStyleCnt="0">
        <dgm:presLayoutVars>
          <dgm:dir/>
          <dgm:animLvl val="lvl"/>
          <dgm:resizeHandles val="exact"/>
        </dgm:presLayoutVars>
      </dgm:prSet>
      <dgm:spPr/>
      <dgm:t>
        <a:bodyPr/>
        <a:lstStyle/>
        <a:p>
          <a:endParaRPr lang="zh-CN" altLang="en-US"/>
        </a:p>
      </dgm:t>
    </dgm:pt>
    <dgm:pt modelId="{B8DD1BFD-8C4D-4973-BCF6-61DBFEEEB9A2}" type="pres">
      <dgm:prSet presAssocID="{EDEF341F-61B0-4BEB-85C7-EA26693BF060}" presName="parentLin" presStyleCnt="0"/>
      <dgm:spPr/>
    </dgm:pt>
    <dgm:pt modelId="{DB36B3CB-B7D3-4F92-B880-DBD93E1BE002}" type="pres">
      <dgm:prSet presAssocID="{EDEF341F-61B0-4BEB-85C7-EA26693BF060}" presName="parentLeftMargin" presStyleLbl="node1" presStyleIdx="0" presStyleCnt="3"/>
      <dgm:spPr/>
      <dgm:t>
        <a:bodyPr/>
        <a:lstStyle/>
        <a:p>
          <a:endParaRPr lang="zh-CN" altLang="en-US"/>
        </a:p>
      </dgm:t>
    </dgm:pt>
    <dgm:pt modelId="{3782866F-286B-4CA3-8077-8B6B274806E0}" type="pres">
      <dgm:prSet presAssocID="{EDEF341F-61B0-4BEB-85C7-EA26693BF060}" presName="parentText" presStyleLbl="node1" presStyleIdx="0" presStyleCnt="3">
        <dgm:presLayoutVars>
          <dgm:chMax val="0"/>
          <dgm:bulletEnabled val="1"/>
        </dgm:presLayoutVars>
      </dgm:prSet>
      <dgm:spPr/>
      <dgm:t>
        <a:bodyPr/>
        <a:lstStyle/>
        <a:p>
          <a:endParaRPr lang="zh-CN" altLang="en-US"/>
        </a:p>
      </dgm:t>
    </dgm:pt>
    <dgm:pt modelId="{CBA8C7F3-052D-40A5-8EAC-87E50F32DFD2}" type="pres">
      <dgm:prSet presAssocID="{EDEF341F-61B0-4BEB-85C7-EA26693BF060}" presName="negativeSpace" presStyleCnt="0"/>
      <dgm:spPr/>
    </dgm:pt>
    <dgm:pt modelId="{F4AED4E2-714E-46EB-9F8F-CED750F128D4}" type="pres">
      <dgm:prSet presAssocID="{EDEF341F-61B0-4BEB-85C7-EA26693BF060}" presName="childText" presStyleLbl="conFgAcc1" presStyleIdx="0" presStyleCnt="3" custScaleX="78818" custLinFactNeighborX="2899">
        <dgm:presLayoutVars>
          <dgm:bulletEnabled val="1"/>
        </dgm:presLayoutVars>
      </dgm:prSet>
      <dgm:spPr/>
    </dgm:pt>
    <dgm:pt modelId="{09B0F9BD-912A-4DB3-9619-F9126DADD1F9}" type="pres">
      <dgm:prSet presAssocID="{ABA3019F-8C88-429E-B812-45B9647D2DA5}" presName="spaceBetweenRectangles" presStyleCnt="0"/>
      <dgm:spPr/>
    </dgm:pt>
    <dgm:pt modelId="{333A492F-BFF4-47BD-8DF5-5DB3D570CDDA}" type="pres">
      <dgm:prSet presAssocID="{3437D8D9-2512-424F-B075-EB10C3E531E7}" presName="parentLin" presStyleCnt="0"/>
      <dgm:spPr/>
    </dgm:pt>
    <dgm:pt modelId="{AFA44E4F-8604-475D-A4AC-5939F6957C43}" type="pres">
      <dgm:prSet presAssocID="{3437D8D9-2512-424F-B075-EB10C3E531E7}" presName="parentLeftMargin" presStyleLbl="node1" presStyleIdx="0" presStyleCnt="3"/>
      <dgm:spPr/>
      <dgm:t>
        <a:bodyPr/>
        <a:lstStyle/>
        <a:p>
          <a:endParaRPr lang="zh-CN" altLang="en-US"/>
        </a:p>
      </dgm:t>
    </dgm:pt>
    <dgm:pt modelId="{1A2E1099-4303-44A4-A34E-DF71041B0997}" type="pres">
      <dgm:prSet presAssocID="{3437D8D9-2512-424F-B075-EB10C3E531E7}" presName="parentText" presStyleLbl="node1" presStyleIdx="1" presStyleCnt="3" custLinFactNeighborY="5651">
        <dgm:presLayoutVars>
          <dgm:chMax val="0"/>
          <dgm:bulletEnabled val="1"/>
        </dgm:presLayoutVars>
      </dgm:prSet>
      <dgm:spPr/>
      <dgm:t>
        <a:bodyPr/>
        <a:lstStyle/>
        <a:p>
          <a:endParaRPr lang="zh-CN" altLang="en-US"/>
        </a:p>
      </dgm:t>
    </dgm:pt>
    <dgm:pt modelId="{B6FF2E0E-A341-41CE-A9A4-1B191E47EEFD}" type="pres">
      <dgm:prSet presAssocID="{3437D8D9-2512-424F-B075-EB10C3E531E7}" presName="negativeSpace" presStyleCnt="0"/>
      <dgm:spPr/>
    </dgm:pt>
    <dgm:pt modelId="{D34EA841-610E-490C-BA02-0FC17AD276DB}" type="pres">
      <dgm:prSet presAssocID="{3437D8D9-2512-424F-B075-EB10C3E531E7}" presName="childText" presStyleLbl="conFgAcc1" presStyleIdx="1" presStyleCnt="3" custScaleX="78818" custLinFactNeighborX="3434" custLinFactNeighborY="-29144">
        <dgm:presLayoutVars>
          <dgm:bulletEnabled val="1"/>
        </dgm:presLayoutVars>
      </dgm:prSet>
      <dgm:spPr/>
    </dgm:pt>
    <dgm:pt modelId="{FA32042A-8328-4EBE-8926-A87B66237427}" type="pres">
      <dgm:prSet presAssocID="{2F4A828F-895C-48EF-9CF2-95E577487462}" presName="spaceBetweenRectangles" presStyleCnt="0"/>
      <dgm:spPr/>
    </dgm:pt>
    <dgm:pt modelId="{CF1C5782-5BF3-4BB2-BFB9-ED3A2741BF9D}" type="pres">
      <dgm:prSet presAssocID="{5E70D8E1-B93F-40D3-909C-852C91164DDB}" presName="parentLin" presStyleCnt="0"/>
      <dgm:spPr/>
    </dgm:pt>
    <dgm:pt modelId="{3657FC2E-D1F7-4E70-9918-D7B499BDB4F6}" type="pres">
      <dgm:prSet presAssocID="{5E70D8E1-B93F-40D3-909C-852C91164DDB}" presName="parentLeftMargin" presStyleLbl="node1" presStyleIdx="1" presStyleCnt="3"/>
      <dgm:spPr/>
      <dgm:t>
        <a:bodyPr/>
        <a:lstStyle/>
        <a:p>
          <a:endParaRPr lang="zh-CN" altLang="en-US"/>
        </a:p>
      </dgm:t>
    </dgm:pt>
    <dgm:pt modelId="{666B4EC8-F144-4EBF-91BF-86E0B86AD940}" type="pres">
      <dgm:prSet presAssocID="{5E70D8E1-B93F-40D3-909C-852C91164DDB}" presName="parentText" presStyleLbl="node1" presStyleIdx="2" presStyleCnt="3" custLinFactNeighborY="8804">
        <dgm:presLayoutVars>
          <dgm:chMax val="0"/>
          <dgm:bulletEnabled val="1"/>
        </dgm:presLayoutVars>
      </dgm:prSet>
      <dgm:spPr/>
      <dgm:t>
        <a:bodyPr/>
        <a:lstStyle/>
        <a:p>
          <a:endParaRPr lang="zh-CN" altLang="en-US"/>
        </a:p>
      </dgm:t>
    </dgm:pt>
    <dgm:pt modelId="{13568688-7A16-4103-A8A0-1A77E28DC839}" type="pres">
      <dgm:prSet presAssocID="{5E70D8E1-B93F-40D3-909C-852C91164DDB}" presName="negativeSpace" presStyleCnt="0"/>
      <dgm:spPr/>
    </dgm:pt>
    <dgm:pt modelId="{4FFE59AB-0F79-426C-9F56-F1E62AE3E9F2}" type="pres">
      <dgm:prSet presAssocID="{5E70D8E1-B93F-40D3-909C-852C91164DDB}" presName="childText" presStyleLbl="conFgAcc1" presStyleIdx="2" presStyleCnt="3" custScaleX="78372" custScaleY="97107" custLinFactNeighborX="3505" custLinFactNeighborY="-3173">
        <dgm:presLayoutVars>
          <dgm:bulletEnabled val="1"/>
        </dgm:presLayoutVars>
      </dgm:prSet>
      <dgm:spPr/>
    </dgm:pt>
  </dgm:ptLst>
  <dgm:cxnLst>
    <dgm:cxn modelId="{ABF537B1-AFF2-43AE-A70B-5CCC032993A1}" type="presOf" srcId="{EDEF341F-61B0-4BEB-85C7-EA26693BF060}" destId="{3782866F-286B-4CA3-8077-8B6B274806E0}" srcOrd="1" destOrd="0" presId="urn:microsoft.com/office/officeart/2005/8/layout/list1"/>
    <dgm:cxn modelId="{24C0F715-BEC1-40CF-9CDA-CB69AACF9C68}" type="presOf" srcId="{3437D8D9-2512-424F-B075-EB10C3E531E7}" destId="{AFA44E4F-8604-475D-A4AC-5939F6957C43}" srcOrd="0" destOrd="0" presId="urn:microsoft.com/office/officeart/2005/8/layout/list1"/>
    <dgm:cxn modelId="{FCDBB25B-3943-4098-871E-71A56BEBCD2F}" srcId="{289E86A8-534C-41DF-A418-E54F86DCE29F}" destId="{5E70D8E1-B93F-40D3-909C-852C91164DDB}" srcOrd="2" destOrd="0" parTransId="{546C6842-C289-4FBB-AF83-512FA04FFCF7}" sibTransId="{A250A449-FC3D-4804-BBEB-F1787750A258}"/>
    <dgm:cxn modelId="{40B8BC3E-3B24-4813-9844-B1F7907C8673}" type="presOf" srcId="{3437D8D9-2512-424F-B075-EB10C3E531E7}" destId="{1A2E1099-4303-44A4-A34E-DF71041B0997}" srcOrd="1" destOrd="0" presId="urn:microsoft.com/office/officeart/2005/8/layout/list1"/>
    <dgm:cxn modelId="{AD69E427-9A5E-45D1-A178-718D62E0CE77}" srcId="{289E86A8-534C-41DF-A418-E54F86DCE29F}" destId="{EDEF341F-61B0-4BEB-85C7-EA26693BF060}" srcOrd="0" destOrd="0" parTransId="{78275CBD-2A79-40A8-ACF7-921A58F2D571}" sibTransId="{ABA3019F-8C88-429E-B812-45B9647D2DA5}"/>
    <dgm:cxn modelId="{FF298C91-74B5-460E-A4CC-A1F5DAA58A72}" type="presOf" srcId="{5E70D8E1-B93F-40D3-909C-852C91164DDB}" destId="{3657FC2E-D1F7-4E70-9918-D7B499BDB4F6}" srcOrd="0" destOrd="0" presId="urn:microsoft.com/office/officeart/2005/8/layout/list1"/>
    <dgm:cxn modelId="{472D9208-E7DB-464A-BC8E-03E4E736B857}" type="presOf" srcId="{289E86A8-534C-41DF-A418-E54F86DCE29F}" destId="{8E7308C3-71FA-42E8-BD07-B7D6B71A0557}" srcOrd="0" destOrd="0" presId="urn:microsoft.com/office/officeart/2005/8/layout/list1"/>
    <dgm:cxn modelId="{D7720BC6-C7B6-400B-BE54-2E4E2B02871F}" type="presOf" srcId="{5E70D8E1-B93F-40D3-909C-852C91164DDB}" destId="{666B4EC8-F144-4EBF-91BF-86E0B86AD940}" srcOrd="1" destOrd="0" presId="urn:microsoft.com/office/officeart/2005/8/layout/list1"/>
    <dgm:cxn modelId="{7CD21C0A-4A53-4922-B33E-A1D8C9D02B06}" type="presOf" srcId="{EDEF341F-61B0-4BEB-85C7-EA26693BF060}" destId="{DB36B3CB-B7D3-4F92-B880-DBD93E1BE002}" srcOrd="0" destOrd="0" presId="urn:microsoft.com/office/officeart/2005/8/layout/list1"/>
    <dgm:cxn modelId="{F509584D-268A-45EB-B536-3C287A172425}" srcId="{289E86A8-534C-41DF-A418-E54F86DCE29F}" destId="{3437D8D9-2512-424F-B075-EB10C3E531E7}" srcOrd="1" destOrd="0" parTransId="{1B3E7DFC-5DA6-4FC3-BD3D-F93C0D1119FC}" sibTransId="{2F4A828F-895C-48EF-9CF2-95E577487462}"/>
    <dgm:cxn modelId="{41A354EA-ABF8-4016-AAF3-A0986CFFC375}" type="presParOf" srcId="{8E7308C3-71FA-42E8-BD07-B7D6B71A0557}" destId="{B8DD1BFD-8C4D-4973-BCF6-61DBFEEEB9A2}" srcOrd="0" destOrd="0" presId="urn:microsoft.com/office/officeart/2005/8/layout/list1"/>
    <dgm:cxn modelId="{2D0ED60E-5EA1-4A57-8555-158B9ABCC5FB}" type="presParOf" srcId="{B8DD1BFD-8C4D-4973-BCF6-61DBFEEEB9A2}" destId="{DB36B3CB-B7D3-4F92-B880-DBD93E1BE002}" srcOrd="0" destOrd="0" presId="urn:microsoft.com/office/officeart/2005/8/layout/list1"/>
    <dgm:cxn modelId="{65DAC32B-82D9-47A3-A4FD-964EDB0C924B}" type="presParOf" srcId="{B8DD1BFD-8C4D-4973-BCF6-61DBFEEEB9A2}" destId="{3782866F-286B-4CA3-8077-8B6B274806E0}" srcOrd="1" destOrd="0" presId="urn:microsoft.com/office/officeart/2005/8/layout/list1"/>
    <dgm:cxn modelId="{5ED65D6A-563F-4145-A49C-1263472B2C08}" type="presParOf" srcId="{8E7308C3-71FA-42E8-BD07-B7D6B71A0557}" destId="{CBA8C7F3-052D-40A5-8EAC-87E50F32DFD2}" srcOrd="1" destOrd="0" presId="urn:microsoft.com/office/officeart/2005/8/layout/list1"/>
    <dgm:cxn modelId="{E10A2C96-D6CF-493B-90DB-13615C1738D1}" type="presParOf" srcId="{8E7308C3-71FA-42E8-BD07-B7D6B71A0557}" destId="{F4AED4E2-714E-46EB-9F8F-CED750F128D4}" srcOrd="2" destOrd="0" presId="urn:microsoft.com/office/officeart/2005/8/layout/list1"/>
    <dgm:cxn modelId="{4ED650B8-0011-4F81-890B-DFF104548D4F}" type="presParOf" srcId="{8E7308C3-71FA-42E8-BD07-B7D6B71A0557}" destId="{09B0F9BD-912A-4DB3-9619-F9126DADD1F9}" srcOrd="3" destOrd="0" presId="urn:microsoft.com/office/officeart/2005/8/layout/list1"/>
    <dgm:cxn modelId="{A2577C63-68F7-4614-9BC4-AA31B7368293}" type="presParOf" srcId="{8E7308C3-71FA-42E8-BD07-B7D6B71A0557}" destId="{333A492F-BFF4-47BD-8DF5-5DB3D570CDDA}" srcOrd="4" destOrd="0" presId="urn:microsoft.com/office/officeart/2005/8/layout/list1"/>
    <dgm:cxn modelId="{E7AA508B-9D56-43F6-BC52-95624C1229CF}" type="presParOf" srcId="{333A492F-BFF4-47BD-8DF5-5DB3D570CDDA}" destId="{AFA44E4F-8604-475D-A4AC-5939F6957C43}" srcOrd="0" destOrd="0" presId="urn:microsoft.com/office/officeart/2005/8/layout/list1"/>
    <dgm:cxn modelId="{CB180F30-46F9-4BF6-9E00-EB1C576720A8}" type="presParOf" srcId="{333A492F-BFF4-47BD-8DF5-5DB3D570CDDA}" destId="{1A2E1099-4303-44A4-A34E-DF71041B0997}" srcOrd="1" destOrd="0" presId="urn:microsoft.com/office/officeart/2005/8/layout/list1"/>
    <dgm:cxn modelId="{64BF80F7-A25D-421C-B321-5361F4686487}" type="presParOf" srcId="{8E7308C3-71FA-42E8-BD07-B7D6B71A0557}" destId="{B6FF2E0E-A341-41CE-A9A4-1B191E47EEFD}" srcOrd="5" destOrd="0" presId="urn:microsoft.com/office/officeart/2005/8/layout/list1"/>
    <dgm:cxn modelId="{3A25F28B-52F5-4D01-B02E-80A1334C0FF5}" type="presParOf" srcId="{8E7308C3-71FA-42E8-BD07-B7D6B71A0557}" destId="{D34EA841-610E-490C-BA02-0FC17AD276DB}" srcOrd="6" destOrd="0" presId="urn:microsoft.com/office/officeart/2005/8/layout/list1"/>
    <dgm:cxn modelId="{414BB704-531D-48A6-AC4A-0ADE74E7AE8B}" type="presParOf" srcId="{8E7308C3-71FA-42E8-BD07-B7D6B71A0557}" destId="{FA32042A-8328-4EBE-8926-A87B66237427}" srcOrd="7" destOrd="0" presId="urn:microsoft.com/office/officeart/2005/8/layout/list1"/>
    <dgm:cxn modelId="{A95F422C-567A-42BF-AA32-5A65CFA2F264}" type="presParOf" srcId="{8E7308C3-71FA-42E8-BD07-B7D6B71A0557}" destId="{CF1C5782-5BF3-4BB2-BFB9-ED3A2741BF9D}" srcOrd="8" destOrd="0" presId="urn:microsoft.com/office/officeart/2005/8/layout/list1"/>
    <dgm:cxn modelId="{66294493-5E31-4D4C-BAEB-5A10F4EA9675}" type="presParOf" srcId="{CF1C5782-5BF3-4BB2-BFB9-ED3A2741BF9D}" destId="{3657FC2E-D1F7-4E70-9918-D7B499BDB4F6}" srcOrd="0" destOrd="0" presId="urn:microsoft.com/office/officeart/2005/8/layout/list1"/>
    <dgm:cxn modelId="{5B6A7EBB-B64A-4977-A437-27094FE1ADA4}" type="presParOf" srcId="{CF1C5782-5BF3-4BB2-BFB9-ED3A2741BF9D}" destId="{666B4EC8-F144-4EBF-91BF-86E0B86AD940}" srcOrd="1" destOrd="0" presId="urn:microsoft.com/office/officeart/2005/8/layout/list1"/>
    <dgm:cxn modelId="{FB7C9C75-9BAA-4567-A5C7-A1DE44E8B816}" type="presParOf" srcId="{8E7308C3-71FA-42E8-BD07-B7D6B71A0557}" destId="{13568688-7A16-4103-A8A0-1A77E28DC839}" srcOrd="9" destOrd="0" presId="urn:microsoft.com/office/officeart/2005/8/layout/list1"/>
    <dgm:cxn modelId="{CA795FEC-BEF5-45E6-97E6-0AEA9218F456}" type="presParOf" srcId="{8E7308C3-71FA-42E8-BD07-B7D6B71A0557}" destId="{4FFE59AB-0F79-426C-9F56-F1E62AE3E9F2}"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59D6-E495-4679-975D-D213E8BACCA7}">
      <dsp:nvSpPr>
        <dsp:cNvPr id="0" name=""/>
        <dsp:cNvSpPr/>
      </dsp:nvSpPr>
      <dsp:spPr>
        <a:xfrm>
          <a:off x="0" y="0"/>
          <a:ext cx="7272808" cy="141765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latin typeface="华文行楷" pitchFamily="2" charset="-122"/>
              <a:ea typeface="华文行楷" pitchFamily="2" charset="-122"/>
            </a:rPr>
            <a:t>目标一</a:t>
          </a:r>
        </a:p>
        <a:p>
          <a:pPr marL="171450" lvl="1" indent="-171450" algn="l" defTabSz="800100">
            <a:lnSpc>
              <a:spcPct val="90000"/>
            </a:lnSpc>
            <a:spcBef>
              <a:spcPct val="0"/>
            </a:spcBef>
            <a:spcAft>
              <a:spcPct val="15000"/>
            </a:spcAft>
            <a:buChar char="••"/>
          </a:pPr>
          <a:r>
            <a:rPr kumimoji="0" lang="zh-CN" altLang="en-US" sz="1800" b="0" i="0" u="none" strike="noStrike" kern="1200" cap="none" normalizeH="0" baseline="0" dirty="0" smtClean="0">
              <a:ln/>
              <a:effectLst/>
              <a:latin typeface="微软雅黑" pitchFamily="34" charset="-122"/>
              <a:ea typeface="微软雅黑" pitchFamily="34" charset="-122"/>
              <a:cs typeface="宋体" pitchFamily="2" charset="-122"/>
            </a:rPr>
            <a:t>指导学生了解腰椎间盘突出症的常用诊断方法</a:t>
          </a:r>
          <a:endParaRPr lang="zh-CN" altLang="en-US" sz="1800" kern="1200" dirty="0">
            <a:latin typeface="微软雅黑" pitchFamily="34" charset="-122"/>
            <a:ea typeface="微软雅黑" pitchFamily="34" charset="-122"/>
          </a:endParaRPr>
        </a:p>
      </dsp:txBody>
      <dsp:txXfrm>
        <a:off x="1596327" y="0"/>
        <a:ext cx="5676480" cy="1417657"/>
      </dsp:txXfrm>
    </dsp:sp>
    <dsp:sp modelId="{250DDA1F-E050-46B7-933D-C3BA332F076E}">
      <dsp:nvSpPr>
        <dsp:cNvPr id="0" name=""/>
        <dsp:cNvSpPr/>
      </dsp:nvSpPr>
      <dsp:spPr>
        <a:xfrm>
          <a:off x="259163" y="141765"/>
          <a:ext cx="1219766" cy="113412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E31EE4C-C2BF-4546-B30A-14BBDF6D7C1A}">
      <dsp:nvSpPr>
        <dsp:cNvPr id="0" name=""/>
        <dsp:cNvSpPr/>
      </dsp:nvSpPr>
      <dsp:spPr>
        <a:xfrm>
          <a:off x="0" y="1559423"/>
          <a:ext cx="7272808" cy="1417657"/>
        </a:xfrm>
        <a:prstGeom prst="roundRect">
          <a:avLst>
            <a:gd name="adj" fmla="val 10000"/>
          </a:avLst>
        </a:prstGeom>
        <a:solidFill>
          <a:schemeClr val="accent2">
            <a:hueOff val="2340760"/>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latin typeface="华文行楷" pitchFamily="2" charset="-122"/>
              <a:ea typeface="华文行楷" pitchFamily="2" charset="-122"/>
            </a:rPr>
            <a:t>目标二</a:t>
          </a:r>
        </a:p>
        <a:p>
          <a:pPr marL="171450" lvl="1" indent="-171450" algn="l" defTabSz="800100">
            <a:lnSpc>
              <a:spcPct val="90000"/>
            </a:lnSpc>
            <a:spcBef>
              <a:spcPct val="0"/>
            </a:spcBef>
            <a:spcAft>
              <a:spcPct val="15000"/>
            </a:spcAft>
            <a:buChar char="••"/>
          </a:pPr>
          <a:r>
            <a:rPr kumimoji="0" lang="zh-CN" altLang="en-US" sz="1800" b="0" i="0" u="none" strike="noStrike" kern="1200" cap="none" normalizeH="0" baseline="0" dirty="0" smtClean="0">
              <a:ln/>
              <a:effectLst/>
              <a:latin typeface="微软雅黑" pitchFamily="34" charset="-122"/>
              <a:ea typeface="微软雅黑" pitchFamily="34" charset="-122"/>
              <a:cs typeface="宋体" pitchFamily="2" charset="-122"/>
            </a:rPr>
            <a:t>指导学生掌握腰椎间盘突出症推拿治疗方法及运动关节类手法的应用时机</a:t>
          </a:r>
          <a:endParaRPr lang="zh-CN" altLang="en-US" sz="1800" kern="1200" dirty="0">
            <a:latin typeface="微软雅黑" pitchFamily="34" charset="-122"/>
            <a:ea typeface="微软雅黑" pitchFamily="34" charset="-122"/>
          </a:endParaRPr>
        </a:p>
      </dsp:txBody>
      <dsp:txXfrm>
        <a:off x="1596327" y="1559423"/>
        <a:ext cx="5676480" cy="1417657"/>
      </dsp:txXfrm>
    </dsp:sp>
    <dsp:sp modelId="{A59414A2-AAF5-4FDA-9DB3-14DDFCFB60CB}">
      <dsp:nvSpPr>
        <dsp:cNvPr id="0" name=""/>
        <dsp:cNvSpPr/>
      </dsp:nvSpPr>
      <dsp:spPr>
        <a:xfrm>
          <a:off x="259163" y="1701189"/>
          <a:ext cx="1219766" cy="113412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097FD80-1EC2-432C-A7C7-E400E5B465BE}">
      <dsp:nvSpPr>
        <dsp:cNvPr id="0" name=""/>
        <dsp:cNvSpPr/>
      </dsp:nvSpPr>
      <dsp:spPr>
        <a:xfrm>
          <a:off x="0" y="3118846"/>
          <a:ext cx="7272808" cy="1417657"/>
        </a:xfrm>
        <a:prstGeom prst="roundRect">
          <a:avLst>
            <a:gd name="adj" fmla="val 10000"/>
          </a:avLst>
        </a:prstGeom>
        <a:solidFill>
          <a:schemeClr val="accent2">
            <a:hueOff val="4681520"/>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kern="1200" dirty="0" smtClean="0">
              <a:latin typeface="华文行楷" pitchFamily="2" charset="-122"/>
              <a:ea typeface="华文行楷" pitchFamily="2" charset="-122"/>
            </a:rPr>
            <a:t>目标三</a:t>
          </a:r>
        </a:p>
        <a:p>
          <a:pPr marL="171450" lvl="1" indent="-171450" algn="l" defTabSz="844550" rtl="0">
            <a:lnSpc>
              <a:spcPct val="90000"/>
            </a:lnSpc>
            <a:spcBef>
              <a:spcPct val="0"/>
            </a:spcBef>
            <a:spcAft>
              <a:spcPct val="15000"/>
            </a:spcAft>
            <a:buChar char="••"/>
          </a:pPr>
          <a:r>
            <a:rPr kumimoji="0" lang="zh-CN" altLang="en-US" sz="1900" b="0" i="0" u="none" strike="noStrike" kern="1200" cap="none" normalizeH="0" baseline="0" dirty="0" smtClean="0">
              <a:ln/>
              <a:effectLst/>
              <a:latin typeface="微软雅黑" pitchFamily="34" charset="-122"/>
              <a:ea typeface="微软雅黑" pitchFamily="34" charset="-122"/>
              <a:cs typeface="宋体" pitchFamily="2" charset="-122"/>
            </a:rPr>
            <a:t>指导学生掌握治疗手法中的斜扳法、直腿抬高法</a:t>
          </a:r>
          <a:endParaRPr lang="zh-CN" altLang="en-US" sz="1900" kern="1200" dirty="0">
            <a:latin typeface="微软雅黑" pitchFamily="34" charset="-122"/>
            <a:ea typeface="微软雅黑" pitchFamily="34" charset="-122"/>
          </a:endParaRPr>
        </a:p>
      </dsp:txBody>
      <dsp:txXfrm>
        <a:off x="1596327" y="3118846"/>
        <a:ext cx="5676480" cy="1417657"/>
      </dsp:txXfrm>
    </dsp:sp>
    <dsp:sp modelId="{AD4EE4BA-2A6B-4BCE-BDC4-EF88752D6266}">
      <dsp:nvSpPr>
        <dsp:cNvPr id="0" name=""/>
        <dsp:cNvSpPr/>
      </dsp:nvSpPr>
      <dsp:spPr>
        <a:xfrm>
          <a:off x="259163" y="3260612"/>
          <a:ext cx="1219766" cy="1134126"/>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BF83-956E-4B8F-BF95-3CD60DACF81A}">
      <dsp:nvSpPr>
        <dsp:cNvPr id="0" name=""/>
        <dsp:cNvSpPr/>
      </dsp:nvSpPr>
      <dsp:spPr>
        <a:xfrm>
          <a:off x="23666" y="0"/>
          <a:ext cx="5520946" cy="3544168"/>
        </a:xfrm>
        <a:prstGeom prst="rightArrow">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1C60ED2-C122-4CC5-A2BF-E623F85D110B}">
      <dsp:nvSpPr>
        <dsp:cNvPr id="0" name=""/>
        <dsp:cNvSpPr/>
      </dsp:nvSpPr>
      <dsp:spPr>
        <a:xfrm>
          <a:off x="0" y="1063250"/>
          <a:ext cx="1680271" cy="1417667"/>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微软雅黑" pitchFamily="34" charset="-122"/>
              <a:ea typeface="微软雅黑" pitchFamily="34" charset="-122"/>
            </a:rPr>
            <a:t>症状</a:t>
          </a:r>
          <a:endParaRPr lang="zh-CN" altLang="en-US" sz="3600" kern="1200" dirty="0">
            <a:latin typeface="微软雅黑" pitchFamily="34" charset="-122"/>
            <a:ea typeface="微软雅黑" pitchFamily="34" charset="-122"/>
          </a:endParaRPr>
        </a:p>
      </dsp:txBody>
      <dsp:txXfrm>
        <a:off x="69205" y="1132455"/>
        <a:ext cx="1541861" cy="1279257"/>
      </dsp:txXfrm>
    </dsp:sp>
    <dsp:sp modelId="{068B9138-42D0-49F7-BB1A-E464AD402613}">
      <dsp:nvSpPr>
        <dsp:cNvPr id="0" name=""/>
        <dsp:cNvSpPr/>
      </dsp:nvSpPr>
      <dsp:spPr>
        <a:xfrm>
          <a:off x="1723685" y="1063250"/>
          <a:ext cx="1680271" cy="1417667"/>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微软雅黑" pitchFamily="34" charset="-122"/>
              <a:ea typeface="微软雅黑" pitchFamily="34" charset="-122"/>
            </a:rPr>
            <a:t>体征</a:t>
          </a:r>
          <a:endParaRPr lang="zh-CN" altLang="en-US" sz="3200" kern="1200" dirty="0">
            <a:latin typeface="微软雅黑" pitchFamily="34" charset="-122"/>
            <a:ea typeface="微软雅黑" pitchFamily="34" charset="-122"/>
          </a:endParaRPr>
        </a:p>
      </dsp:txBody>
      <dsp:txXfrm>
        <a:off x="1792890" y="1132455"/>
        <a:ext cx="1541861" cy="1279257"/>
      </dsp:txXfrm>
    </dsp:sp>
    <dsp:sp modelId="{83B0FB4E-399C-4EFD-9E61-597BB852A1B7}">
      <dsp:nvSpPr>
        <dsp:cNvPr id="0" name=""/>
        <dsp:cNvSpPr/>
      </dsp:nvSpPr>
      <dsp:spPr>
        <a:xfrm>
          <a:off x="3387895" y="1063250"/>
          <a:ext cx="1680271" cy="1417667"/>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微软雅黑" pitchFamily="34" charset="-122"/>
              <a:ea typeface="微软雅黑" pitchFamily="34" charset="-122"/>
            </a:rPr>
            <a:t>影像学</a:t>
          </a:r>
          <a:endParaRPr lang="zh-CN" altLang="en-US" sz="3600" kern="1200" dirty="0">
            <a:latin typeface="微软雅黑" pitchFamily="34" charset="-122"/>
            <a:ea typeface="微软雅黑" pitchFamily="34" charset="-122"/>
          </a:endParaRPr>
        </a:p>
      </dsp:txBody>
      <dsp:txXfrm>
        <a:off x="3457100" y="1132455"/>
        <a:ext cx="1541861" cy="1279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9FBAE-84AB-40EC-93F5-2A45FD821CD3}">
      <dsp:nvSpPr>
        <dsp:cNvPr id="0" name=""/>
        <dsp:cNvSpPr/>
      </dsp:nvSpPr>
      <dsp:spPr>
        <a:xfrm>
          <a:off x="1398498" y="565084"/>
          <a:ext cx="3770950" cy="3770950"/>
        </a:xfrm>
        <a:prstGeom prst="blockArc">
          <a:avLst>
            <a:gd name="adj1" fmla="val 11880000"/>
            <a:gd name="adj2" fmla="val 16200000"/>
            <a:gd name="adj3" fmla="val 4638"/>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EC2C49-83A9-4915-9A62-4944223BFACD}">
      <dsp:nvSpPr>
        <dsp:cNvPr id="0" name=""/>
        <dsp:cNvSpPr/>
      </dsp:nvSpPr>
      <dsp:spPr>
        <a:xfrm>
          <a:off x="1398498" y="565084"/>
          <a:ext cx="3770950" cy="3770950"/>
        </a:xfrm>
        <a:prstGeom prst="blockArc">
          <a:avLst>
            <a:gd name="adj1" fmla="val 7560000"/>
            <a:gd name="adj2" fmla="val 11880000"/>
            <a:gd name="adj3" fmla="val 4638"/>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8E0E252-1E87-4E46-9C30-653558F84B5C}">
      <dsp:nvSpPr>
        <dsp:cNvPr id="0" name=""/>
        <dsp:cNvSpPr/>
      </dsp:nvSpPr>
      <dsp:spPr>
        <a:xfrm>
          <a:off x="1398498" y="565084"/>
          <a:ext cx="3770950" cy="3770950"/>
        </a:xfrm>
        <a:prstGeom prst="blockArc">
          <a:avLst>
            <a:gd name="adj1" fmla="val 3240000"/>
            <a:gd name="adj2" fmla="val 7560000"/>
            <a:gd name="adj3" fmla="val 4638"/>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3363CA8-7F5D-4D06-9792-47639F56F5D2}">
      <dsp:nvSpPr>
        <dsp:cNvPr id="0" name=""/>
        <dsp:cNvSpPr/>
      </dsp:nvSpPr>
      <dsp:spPr>
        <a:xfrm>
          <a:off x="1398498" y="565084"/>
          <a:ext cx="3770950" cy="3770950"/>
        </a:xfrm>
        <a:prstGeom prst="blockArc">
          <a:avLst>
            <a:gd name="adj1" fmla="val 20520000"/>
            <a:gd name="adj2" fmla="val 3240000"/>
            <a:gd name="adj3" fmla="val 4638"/>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D354186-FDFE-457C-B520-2CDCDDE594FD}">
      <dsp:nvSpPr>
        <dsp:cNvPr id="0" name=""/>
        <dsp:cNvSpPr/>
      </dsp:nvSpPr>
      <dsp:spPr>
        <a:xfrm>
          <a:off x="1398498" y="565084"/>
          <a:ext cx="3770950" cy="3770950"/>
        </a:xfrm>
        <a:prstGeom prst="blockArc">
          <a:avLst>
            <a:gd name="adj1" fmla="val 16200000"/>
            <a:gd name="adj2" fmla="val 20520000"/>
            <a:gd name="adj3" fmla="val 4638"/>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338945F-34EA-4F3C-8EBE-CD24A6A7E70E}">
      <dsp:nvSpPr>
        <dsp:cNvPr id="0" name=""/>
        <dsp:cNvSpPr/>
      </dsp:nvSpPr>
      <dsp:spPr>
        <a:xfrm>
          <a:off x="2532862" y="1773800"/>
          <a:ext cx="1502223" cy="1353517"/>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zh-CN" altLang="en-US" sz="3800" b="1" kern="1200" dirty="0" smtClean="0">
              <a:solidFill>
                <a:schemeClr val="bg1"/>
              </a:solidFill>
              <a:latin typeface="黑体" pitchFamily="49" charset="-122"/>
              <a:ea typeface="黑体" pitchFamily="49" charset="-122"/>
            </a:rPr>
            <a:t>症状</a:t>
          </a:r>
          <a:endParaRPr lang="zh-CN" altLang="en-US" sz="3800" b="1" kern="1200" dirty="0">
            <a:solidFill>
              <a:schemeClr val="bg1"/>
            </a:solidFill>
            <a:latin typeface="黑体" pitchFamily="49" charset="-122"/>
            <a:ea typeface="黑体" pitchFamily="49" charset="-122"/>
          </a:endParaRPr>
        </a:p>
      </dsp:txBody>
      <dsp:txXfrm>
        <a:off x="2752857" y="1972018"/>
        <a:ext cx="1062233" cy="957081"/>
      </dsp:txXfrm>
    </dsp:sp>
    <dsp:sp modelId="{30F6DB6A-51EA-4739-856F-5467425A867E}">
      <dsp:nvSpPr>
        <dsp:cNvPr id="0" name=""/>
        <dsp:cNvSpPr/>
      </dsp:nvSpPr>
      <dsp:spPr>
        <a:xfrm>
          <a:off x="2676727" y="1559"/>
          <a:ext cx="1214493" cy="1214493"/>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b="1" kern="1200" dirty="0" smtClean="0">
              <a:solidFill>
                <a:schemeClr val="bg1"/>
              </a:solidFill>
              <a:latin typeface="黑体" pitchFamily="49" charset="-122"/>
              <a:ea typeface="黑体" pitchFamily="49" charset="-122"/>
            </a:rPr>
            <a:t>腰痛</a:t>
          </a:r>
          <a:endParaRPr lang="zh-CN" altLang="en-US" sz="2100" b="1" kern="1200" dirty="0">
            <a:solidFill>
              <a:schemeClr val="bg1"/>
            </a:solidFill>
            <a:latin typeface="黑体" pitchFamily="49" charset="-122"/>
            <a:ea typeface="黑体" pitchFamily="49" charset="-122"/>
          </a:endParaRPr>
        </a:p>
      </dsp:txBody>
      <dsp:txXfrm>
        <a:off x="2854585" y="179417"/>
        <a:ext cx="858777" cy="858777"/>
      </dsp:txXfrm>
    </dsp:sp>
    <dsp:sp modelId="{DAB34BAB-0C1C-4C9D-8512-EFB1D3EDAF7D}">
      <dsp:nvSpPr>
        <dsp:cNvPr id="0" name=""/>
        <dsp:cNvSpPr/>
      </dsp:nvSpPr>
      <dsp:spPr>
        <a:xfrm>
          <a:off x="4428339" y="1274179"/>
          <a:ext cx="1214493" cy="1214493"/>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b="1" kern="1200" dirty="0" smtClean="0">
              <a:solidFill>
                <a:schemeClr val="bg1"/>
              </a:solidFill>
              <a:latin typeface="黑体" pitchFamily="49" charset="-122"/>
              <a:ea typeface="黑体" pitchFamily="49" charset="-122"/>
            </a:rPr>
            <a:t>放射痛</a:t>
          </a:r>
          <a:endParaRPr lang="zh-CN" altLang="en-US" sz="2100" b="1" kern="1200" dirty="0">
            <a:solidFill>
              <a:schemeClr val="bg1"/>
            </a:solidFill>
            <a:latin typeface="黑体" pitchFamily="49" charset="-122"/>
            <a:ea typeface="黑体" pitchFamily="49" charset="-122"/>
          </a:endParaRPr>
        </a:p>
      </dsp:txBody>
      <dsp:txXfrm>
        <a:off x="4606197" y="1452037"/>
        <a:ext cx="858777" cy="858777"/>
      </dsp:txXfrm>
    </dsp:sp>
    <dsp:sp modelId="{E5EA943C-0D4A-4A61-9776-E78965A44F20}">
      <dsp:nvSpPr>
        <dsp:cNvPr id="0" name=""/>
        <dsp:cNvSpPr/>
      </dsp:nvSpPr>
      <dsp:spPr>
        <a:xfrm>
          <a:off x="3759282" y="3333322"/>
          <a:ext cx="1214493" cy="1214493"/>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b="1" kern="1200" dirty="0" smtClean="0">
              <a:solidFill>
                <a:schemeClr val="bg1"/>
              </a:solidFill>
              <a:latin typeface="黑体" pitchFamily="49" charset="-122"/>
              <a:ea typeface="黑体" pitchFamily="49" charset="-122"/>
            </a:rPr>
            <a:t>主观麻木感</a:t>
          </a:r>
          <a:endParaRPr lang="zh-CN" altLang="en-US" sz="2100" b="1" kern="1200" dirty="0">
            <a:solidFill>
              <a:schemeClr val="bg1"/>
            </a:solidFill>
            <a:latin typeface="黑体" pitchFamily="49" charset="-122"/>
            <a:ea typeface="黑体" pitchFamily="49" charset="-122"/>
          </a:endParaRPr>
        </a:p>
      </dsp:txBody>
      <dsp:txXfrm>
        <a:off x="3937140" y="3511180"/>
        <a:ext cx="858777" cy="858777"/>
      </dsp:txXfrm>
    </dsp:sp>
    <dsp:sp modelId="{233C5C7F-6508-4A93-A4C9-1173B2AA5D71}">
      <dsp:nvSpPr>
        <dsp:cNvPr id="0" name=""/>
        <dsp:cNvSpPr/>
      </dsp:nvSpPr>
      <dsp:spPr>
        <a:xfrm>
          <a:off x="1594171" y="3333322"/>
          <a:ext cx="1214493" cy="1214493"/>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b="1" kern="1200" dirty="0" smtClean="0">
              <a:solidFill>
                <a:schemeClr val="bg1"/>
              </a:solidFill>
              <a:latin typeface="黑体" pitchFamily="49" charset="-122"/>
              <a:ea typeface="黑体" pitchFamily="49" charset="-122"/>
            </a:rPr>
            <a:t>患肢温度下降</a:t>
          </a:r>
          <a:endParaRPr lang="zh-CN" altLang="en-US" sz="2100" b="1" kern="1200" dirty="0">
            <a:solidFill>
              <a:schemeClr val="bg1"/>
            </a:solidFill>
            <a:latin typeface="黑体" pitchFamily="49" charset="-122"/>
            <a:ea typeface="黑体" pitchFamily="49" charset="-122"/>
          </a:endParaRPr>
        </a:p>
      </dsp:txBody>
      <dsp:txXfrm>
        <a:off x="1772029" y="3511180"/>
        <a:ext cx="858777" cy="858777"/>
      </dsp:txXfrm>
    </dsp:sp>
    <dsp:sp modelId="{550C2EDD-064F-4C2D-B319-72C718820B0D}">
      <dsp:nvSpPr>
        <dsp:cNvPr id="0" name=""/>
        <dsp:cNvSpPr/>
      </dsp:nvSpPr>
      <dsp:spPr>
        <a:xfrm>
          <a:off x="925115" y="1274179"/>
          <a:ext cx="1214493" cy="1214493"/>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zh-CN" altLang="en-US" sz="2100" b="1" kern="1200" dirty="0" smtClean="0">
              <a:solidFill>
                <a:schemeClr val="bg1"/>
              </a:solidFill>
              <a:latin typeface="黑体" pitchFamily="49" charset="-122"/>
              <a:ea typeface="黑体" pitchFamily="49" charset="-122"/>
            </a:rPr>
            <a:t>腰部运动障碍</a:t>
          </a:r>
          <a:endParaRPr lang="zh-CN" altLang="en-US" sz="2100" b="1" kern="1200" dirty="0">
            <a:solidFill>
              <a:schemeClr val="bg1"/>
            </a:solidFill>
            <a:latin typeface="黑体" pitchFamily="49" charset="-122"/>
            <a:ea typeface="黑体" pitchFamily="49" charset="-122"/>
          </a:endParaRPr>
        </a:p>
      </dsp:txBody>
      <dsp:txXfrm>
        <a:off x="1102973" y="1452037"/>
        <a:ext cx="858777" cy="858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ED4E2-714E-46EB-9F8F-CED750F128D4}">
      <dsp:nvSpPr>
        <dsp:cNvPr id="0" name=""/>
        <dsp:cNvSpPr/>
      </dsp:nvSpPr>
      <dsp:spPr>
        <a:xfrm>
          <a:off x="270252" y="430170"/>
          <a:ext cx="7347634"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782866F-286B-4CA3-8077-8B6B274806E0}">
      <dsp:nvSpPr>
        <dsp:cNvPr id="0" name=""/>
        <dsp:cNvSpPr/>
      </dsp:nvSpPr>
      <dsp:spPr>
        <a:xfrm>
          <a:off x="466114" y="16890"/>
          <a:ext cx="6525596" cy="826560"/>
        </a:xfrm>
        <a:prstGeom prst="round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6652" tIns="0" rIns="246652" bIns="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chemeClr val="tx1"/>
              </a:solidFill>
              <a:latin typeface="微软雅黑" pitchFamily="34" charset="-122"/>
              <a:ea typeface="微软雅黑" pitchFamily="34" charset="-122"/>
            </a:rPr>
            <a:t>腰椎间盘突出症的治则及治疗手法</a:t>
          </a:r>
          <a:endParaRPr lang="zh-CN" altLang="en-US" sz="2400" b="1" kern="1200" dirty="0">
            <a:solidFill>
              <a:schemeClr val="tx1"/>
            </a:solidFill>
            <a:latin typeface="微软雅黑" pitchFamily="34" charset="-122"/>
            <a:ea typeface="微软雅黑" pitchFamily="34" charset="-122"/>
          </a:endParaRPr>
        </a:p>
      </dsp:txBody>
      <dsp:txXfrm>
        <a:off x="506463" y="57239"/>
        <a:ext cx="6444898" cy="745862"/>
      </dsp:txXfrm>
    </dsp:sp>
    <dsp:sp modelId="{D34EA841-610E-490C-BA02-0FC17AD276DB}">
      <dsp:nvSpPr>
        <dsp:cNvPr id="0" name=""/>
        <dsp:cNvSpPr/>
      </dsp:nvSpPr>
      <dsp:spPr>
        <a:xfrm>
          <a:off x="320127" y="1656184"/>
          <a:ext cx="7347634" cy="705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2E1099-4303-44A4-A34E-DF71041B0997}">
      <dsp:nvSpPr>
        <dsp:cNvPr id="0" name=""/>
        <dsp:cNvSpPr/>
      </dsp:nvSpPr>
      <dsp:spPr>
        <a:xfrm>
          <a:off x="466114" y="1333679"/>
          <a:ext cx="6525596" cy="826560"/>
        </a:xfrm>
        <a:prstGeom prst="roundRect">
          <a:avLst/>
        </a:prstGeom>
        <a:solidFill>
          <a:schemeClr val="accent5">
            <a:shade val="80000"/>
            <a:hueOff val="102610"/>
            <a:satOff val="-1119"/>
            <a:lumOff val="1278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6652" tIns="0" rIns="246652" bIns="0" numCol="1" spcCol="1270" anchor="ctr" anchorCtr="0">
          <a:noAutofit/>
        </a:bodyPr>
        <a:lstStyle/>
        <a:p>
          <a:pPr lvl="0" algn="l" defTabSz="1066800">
            <a:lnSpc>
              <a:spcPct val="90000"/>
            </a:lnSpc>
            <a:spcBef>
              <a:spcPct val="0"/>
            </a:spcBef>
            <a:spcAft>
              <a:spcPct val="35000"/>
            </a:spcAft>
          </a:pPr>
          <a:r>
            <a:rPr lang="zh-CN" altLang="en-US" sz="2400" b="1" kern="1200" dirty="0" smtClean="0">
              <a:solidFill>
                <a:srgbClr val="FF0000"/>
              </a:solidFill>
              <a:latin typeface="微软雅黑" pitchFamily="34" charset="-122"/>
              <a:ea typeface="微软雅黑" pitchFamily="34" charset="-122"/>
            </a:rPr>
            <a:t>重点：治疗手法中的斜扳法与直腿抬高法</a:t>
          </a:r>
          <a:endParaRPr lang="zh-CN" altLang="en-US" sz="2400" b="1" kern="1200" dirty="0">
            <a:solidFill>
              <a:srgbClr val="FF0000"/>
            </a:solidFill>
            <a:latin typeface="微软雅黑" pitchFamily="34" charset="-122"/>
            <a:ea typeface="微软雅黑" pitchFamily="34" charset="-122"/>
          </a:endParaRPr>
        </a:p>
      </dsp:txBody>
      <dsp:txXfrm>
        <a:off x="506463" y="1374028"/>
        <a:ext cx="6444898" cy="745862"/>
      </dsp:txXfrm>
    </dsp:sp>
    <dsp:sp modelId="{4FFE59AB-0F79-426C-9F56-F1E62AE3E9F2}">
      <dsp:nvSpPr>
        <dsp:cNvPr id="0" name=""/>
        <dsp:cNvSpPr/>
      </dsp:nvSpPr>
      <dsp:spPr>
        <a:xfrm>
          <a:off x="326745" y="2957217"/>
          <a:ext cx="7306057" cy="68518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66B4EC8-F144-4EBF-91BF-86E0B86AD940}">
      <dsp:nvSpPr>
        <dsp:cNvPr id="0" name=""/>
        <dsp:cNvSpPr/>
      </dsp:nvSpPr>
      <dsp:spPr>
        <a:xfrm>
          <a:off x="466114" y="2629820"/>
          <a:ext cx="6525596" cy="826560"/>
        </a:xfrm>
        <a:prstGeom prst="roundRect">
          <a:avLst/>
        </a:prstGeom>
        <a:solidFill>
          <a:schemeClr val="accent5">
            <a:shade val="80000"/>
            <a:hueOff val="205221"/>
            <a:satOff val="-2238"/>
            <a:lumOff val="2557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6652" tIns="0" rIns="246652" bIns="0" numCol="1" spcCol="1270" anchor="ctr" anchorCtr="0">
          <a:noAutofit/>
        </a:bodyPr>
        <a:lstStyle/>
        <a:p>
          <a:pPr lvl="0" algn="l" defTabSz="1066800">
            <a:lnSpc>
              <a:spcPct val="90000"/>
            </a:lnSpc>
            <a:spcBef>
              <a:spcPct val="0"/>
            </a:spcBef>
            <a:spcAft>
              <a:spcPct val="35000"/>
            </a:spcAft>
          </a:pPr>
          <a:r>
            <a:rPr lang="zh-CN" sz="2400" b="1" kern="1200" dirty="0" smtClean="0">
              <a:latin typeface="黑体" pitchFamily="49" charset="-122"/>
              <a:ea typeface="黑体" pitchFamily="49" charset="-122"/>
            </a:rPr>
            <a:t>本堂课主要运用</a:t>
          </a:r>
          <a:r>
            <a:rPr lang="zh-CN" altLang="en-US" sz="2400" b="1" kern="1200" dirty="0" smtClean="0">
              <a:latin typeface="黑体" pitchFamily="49" charset="-122"/>
              <a:ea typeface="黑体" pitchFamily="49" charset="-122"/>
            </a:rPr>
            <a:t>了：</a:t>
          </a:r>
          <a:r>
            <a:rPr lang="en-US" kern="1200" dirty="0" smtClean="0"/>
            <a:t>1.</a:t>
          </a:r>
          <a:r>
            <a:rPr lang="zh-CN" kern="1200" dirty="0" smtClean="0"/>
            <a:t>案例教学法</a:t>
          </a:r>
          <a:r>
            <a:rPr lang="en-US" altLang="zh-CN" kern="1200" dirty="0" smtClean="0"/>
            <a:t>   </a:t>
          </a:r>
          <a:r>
            <a:rPr lang="en-US" kern="1200" dirty="0" smtClean="0"/>
            <a:t>2.</a:t>
          </a:r>
          <a:r>
            <a:rPr lang="zh-CN" kern="1200" dirty="0" smtClean="0"/>
            <a:t>视频教学法 </a:t>
          </a:r>
          <a:endParaRPr lang="zh-CN" altLang="en-US" sz="2400" b="1" kern="1200" dirty="0">
            <a:solidFill>
              <a:srgbClr val="FF0000"/>
            </a:solidFill>
            <a:latin typeface="微软雅黑" pitchFamily="34" charset="-122"/>
            <a:ea typeface="微软雅黑" pitchFamily="34" charset="-122"/>
          </a:endParaRPr>
        </a:p>
      </dsp:txBody>
      <dsp:txXfrm>
        <a:off x="506463" y="2670169"/>
        <a:ext cx="6444898"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45966-3376-4713-8CA8-46B606D45E5E}" type="datetimeFigureOut">
              <a:rPr lang="zh-CN" altLang="en-US" smtClean="0"/>
              <a:pPr/>
              <a:t>2019/6/19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9053C3-CB47-4A33-A572-0BFA8B99064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通过板书形式强调本节课学习目的：</a:t>
            </a:r>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总结</a:t>
            </a:r>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找片子对比√</a:t>
            </a:r>
            <a:endParaRPr lang="en-US" altLang="zh-CN" dirty="0" smtClean="0"/>
          </a:p>
          <a:p>
            <a:r>
              <a:rPr lang="zh-CN" altLang="en-US" dirty="0" smtClean="0"/>
              <a:t>上节课课后问题？</a:t>
            </a:r>
            <a:endParaRPr lang="en-US" altLang="zh-CN" dirty="0" smtClean="0"/>
          </a:p>
          <a:p>
            <a:r>
              <a:rPr lang="zh-CN" altLang="en-US" dirty="0" smtClean="0"/>
              <a:t>操作要点√</a:t>
            </a:r>
            <a:endParaRPr lang="en-US" altLang="zh-CN" dirty="0" smtClean="0"/>
          </a:p>
          <a:p>
            <a:r>
              <a:rPr lang="zh-CN" altLang="en-US" dirty="0" smtClean="0"/>
              <a:t>拔伸视频√</a:t>
            </a:r>
            <a:endParaRPr lang="en-US" altLang="zh-CN" dirty="0" smtClean="0"/>
          </a:p>
          <a:p>
            <a:r>
              <a:rPr lang="zh-CN" altLang="en-US" dirty="0" smtClean="0"/>
              <a:t>改最后病例√</a:t>
            </a:r>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加正常的片子对比</a:t>
            </a:r>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99053C3-CB47-4A33-A572-0BFA8B99064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A6C9254-1C5D-440A-9FE6-8D7BE1EEBDB9}" type="datetimeFigureOut">
              <a:rPr lang="zh-CN" altLang="en-US"/>
              <a:pPr>
                <a:defRPr/>
              </a:pPr>
              <a:t>2019/6/19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9BD023-196A-4825-8394-374776B415D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D8B3701-064E-4E23-B13B-1A2CD600D8ED}" type="datetimeFigureOut">
              <a:rPr lang="zh-CN" altLang="en-US"/>
              <a:pPr>
                <a:defRPr/>
              </a:pPr>
              <a:t>2019/6/19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6EA1B41-06BD-4160-8831-F7DBB053C23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26BD549-5DD4-402D-A081-8BFB651CDFD5}" type="datetimeFigureOut">
              <a:rPr lang="zh-CN" altLang="en-US"/>
              <a:pPr>
                <a:defRPr/>
              </a:pPr>
              <a:t>2019/6/19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C687C32-1471-4A92-9E96-F26DFE586EA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0FC9BCC-3431-4B91-A893-D192FD17E32F}" type="datetimeFigureOut">
              <a:rPr lang="zh-CN" altLang="en-US"/>
              <a:pPr>
                <a:defRPr/>
              </a:pPr>
              <a:t>2019/6/19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2F03BF-7865-46D5-8D8C-23592A21326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066385B-60E6-4AEA-9A14-05E3551AAD87}" type="datetimeFigureOut">
              <a:rPr lang="zh-CN" altLang="en-US"/>
              <a:pPr>
                <a:defRPr/>
              </a:pPr>
              <a:t>2019/6/19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71A0989-1F43-4C84-9B84-AF243C7AD94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E8FA34A-FA7E-4729-BF36-B1E8CF7E0DAB}" type="datetimeFigureOut">
              <a:rPr lang="zh-CN" altLang="en-US"/>
              <a:pPr>
                <a:defRPr/>
              </a:pPr>
              <a:t>2019/6/19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CBCCEB6-44DC-44EF-A01E-CF95122084B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540BE53-B066-4B7E-A54F-69A01BD0EEC2}" type="datetimeFigureOut">
              <a:rPr lang="zh-CN" altLang="en-US"/>
              <a:pPr>
                <a:defRPr/>
              </a:pPr>
              <a:t>2019/6/19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FE17A18-A447-4457-BB9A-3749FF6B2AB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554D470-069A-4A71-8C13-A454401B283D}" type="datetimeFigureOut">
              <a:rPr lang="zh-CN" altLang="en-US"/>
              <a:pPr>
                <a:defRPr/>
              </a:pPr>
              <a:t>2019/6/19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E04A485-E926-475D-B753-EA31C02591F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A21F3CA-91BE-4F7A-8849-9E914C3375AD}" type="datetimeFigureOut">
              <a:rPr lang="zh-CN" altLang="en-US"/>
              <a:pPr>
                <a:defRPr/>
              </a:pPr>
              <a:t>2019/6/19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54FB973-FFEA-497C-8EDE-AC3EC36BBB09}"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CA7BEE2-6AB0-4284-B25B-D026C74E46AA}" type="datetimeFigureOut">
              <a:rPr lang="zh-CN" altLang="en-US"/>
              <a:pPr>
                <a:defRPr/>
              </a:pPr>
              <a:t>2019/6/19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CF35862-24FB-4535-BFDF-CF144209600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74FF58C-52B8-446F-81C6-38785066ABB2}" type="datetimeFigureOut">
              <a:rPr lang="zh-CN" altLang="en-US"/>
              <a:pPr>
                <a:defRPr/>
              </a:pPr>
              <a:t>2019/6/19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B82DE18-3665-4FE0-ACEE-4DD1F8A17EA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5343CD6-4BA0-4FE5-A5F7-2CDF0AB34194}" type="datetimeFigureOut">
              <a:rPr lang="zh-CN" altLang="en-US"/>
              <a:pPr>
                <a:defRPr/>
              </a:pPr>
              <a:t>2019/6/19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A1EF20B-B248-4B82-84E9-27870A01921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diagramLayout" Target="../diagrams/layout5.xml"/><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openxmlformats.org/officeDocument/2006/relationships/image" Target="../media/image23.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diagramColors" Target="../diagrams/colors5.xml"/><Relationship Id="rId14"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26012;&#25203;&#27861;.mp4"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26012;&#25203;&#27861;.mp4"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26012;&#25203;&#27861;.mp4"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hyperlink" Target="&#30452;&#33151;&#25260;&#39640;.mp4"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hyperlink" Target="&#30452;&#33151;&#25260;&#39640;.mp4"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hyperlink" Target="&#30452;&#33151;&#25260;&#39640;.mp4"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1.png"/><Relationship Id="rId7"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gif"/><Relationship Id="rId11" Type="http://schemas.openxmlformats.org/officeDocument/2006/relationships/image" Target="../media/image14.jpe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Colors" Target="../diagrams/colors4.xml"/><Relationship Id="rId3" Type="http://schemas.openxmlformats.org/officeDocument/2006/relationships/image" Target="../media/image15.jpeg"/><Relationship Id="rId7" Type="http://schemas.openxmlformats.org/officeDocument/2006/relationships/diagramLayout" Target="../diagrams/layout3.xml"/><Relationship Id="rId12" Type="http://schemas.openxmlformats.org/officeDocument/2006/relationships/diagramQuickStyle" Target="../diagrams/quickStyle4.xml"/><Relationship Id="rId2" Type="http://schemas.openxmlformats.org/officeDocument/2006/relationships/notesSlide" Target="../notesSlides/notesSlide6.xml"/><Relationship Id="rId16" Type="http://schemas.microsoft.com/office/2007/relationships/diagramDrawing" Target="../diagrams/drawing3.xml"/><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diagramLayout" Target="../diagrams/layout4.xml"/><Relationship Id="rId5" Type="http://schemas.openxmlformats.org/officeDocument/2006/relationships/image" Target="../media/image8.png"/><Relationship Id="rId15" Type="http://schemas.microsoft.com/office/2007/relationships/diagramDrawing" Target="../diagrams/drawing4.xml"/><Relationship Id="rId10" Type="http://schemas.openxmlformats.org/officeDocument/2006/relationships/diagramData" Target="../diagrams/data4.xml"/><Relationship Id="rId4" Type="http://schemas.openxmlformats.org/officeDocument/2006/relationships/image" Target="../media/image4.png"/><Relationship Id="rId9" Type="http://schemas.openxmlformats.org/officeDocument/2006/relationships/diagramColors" Target="../diagrams/colors3.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cstate="print"/>
          <a:srcRect/>
          <a:stretch>
            <a:fillRect/>
          </a:stretch>
        </p:blipFill>
        <p:spPr bwMode="auto">
          <a:xfrm>
            <a:off x="3786182" y="3571876"/>
            <a:ext cx="1457325" cy="35719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2571750" y="3200400"/>
            <a:ext cx="4000500" cy="457200"/>
          </a:xfrm>
          <a:prstGeom prst="rect">
            <a:avLst/>
          </a:prstGeom>
          <a:noFill/>
          <a:ln w="9525">
            <a:noFill/>
            <a:miter lim="800000"/>
            <a:headEnd/>
            <a:tailEnd/>
          </a:ln>
          <a:effectLst/>
        </p:spPr>
      </p:pic>
      <p:sp>
        <p:nvSpPr>
          <p:cNvPr id="5" name="TextBox 3"/>
          <p:cNvSpPr txBox="1">
            <a:spLocks noChangeArrowheads="1"/>
          </p:cNvSpPr>
          <p:nvPr/>
        </p:nvSpPr>
        <p:spPr bwMode="auto">
          <a:xfrm>
            <a:off x="2097890" y="2913403"/>
            <a:ext cx="5786478" cy="923330"/>
          </a:xfrm>
          <a:prstGeom prst="rect">
            <a:avLst/>
          </a:prstGeom>
          <a:noFill/>
          <a:ln w="9525">
            <a:noFill/>
            <a:miter lim="800000"/>
            <a:headEnd/>
            <a:tailEnd/>
          </a:ln>
        </p:spPr>
        <p:txBody>
          <a:bodyPr wrap="square">
            <a:spAutoFit/>
          </a:bodyPr>
          <a:lstStyle/>
          <a:p>
            <a:r>
              <a:rPr lang="zh-CN" altLang="en-US" sz="5400" b="1" dirty="0" smtClean="0">
                <a:latin typeface="黑体" pitchFamily="49" charset="-122"/>
                <a:ea typeface="黑体" pitchFamily="49" charset="-122"/>
              </a:rPr>
              <a:t>推拿学科新进展</a:t>
            </a:r>
            <a:endParaRPr lang="zh-CN" altLang="en-US" sz="5400" b="1"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pic>
        <p:nvPicPr>
          <p:cNvPr id="10" name="Picture 5"/>
          <p:cNvPicPr>
            <a:picLocks noChangeAspect="1" noChangeArrowheads="1"/>
          </p:cNvPicPr>
          <p:nvPr/>
        </p:nvPicPr>
        <p:blipFill>
          <a:blip r:embed="rId5" cstate="print"/>
          <a:srcRect/>
          <a:stretch>
            <a:fillRect/>
          </a:stretch>
        </p:blipFill>
        <p:spPr bwMode="auto">
          <a:xfrm>
            <a:off x="2214546" y="1657299"/>
            <a:ext cx="4919386" cy="3500462"/>
          </a:xfrm>
          <a:prstGeom prst="rect">
            <a:avLst/>
          </a:prstGeom>
          <a:noFill/>
          <a:ln w="9525">
            <a:noFill/>
            <a:miter lim="800000"/>
            <a:headEnd/>
            <a:tailEnd/>
          </a:ln>
          <a:effectLst/>
        </p:spPr>
      </p:pic>
      <p:graphicFrame>
        <p:nvGraphicFramePr>
          <p:cNvPr id="8" name="图示 7"/>
          <p:cNvGraphicFramePr/>
          <p:nvPr/>
        </p:nvGraphicFramePr>
        <p:xfrm>
          <a:off x="-771812" y="1628800"/>
          <a:ext cx="6567948" cy="45805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2" name="Picture 2"/>
          <p:cNvPicPr>
            <a:picLocks noChangeAspect="1" noChangeArrowheads="1"/>
          </p:cNvPicPr>
          <p:nvPr/>
        </p:nvPicPr>
        <p:blipFill>
          <a:blip r:embed="rId10" cstate="print"/>
          <a:srcRect l="11594" r="11594"/>
          <a:stretch>
            <a:fillRect/>
          </a:stretch>
        </p:blipFill>
        <p:spPr bwMode="auto">
          <a:xfrm>
            <a:off x="-32" y="0"/>
            <a:ext cx="7786742" cy="1310818"/>
          </a:xfrm>
          <a:prstGeom prst="rect">
            <a:avLst/>
          </a:prstGeom>
          <a:noFill/>
          <a:ln w="9525">
            <a:noFill/>
            <a:miter lim="800000"/>
            <a:headEnd/>
            <a:tailEnd/>
          </a:ln>
          <a:effectLst/>
        </p:spPr>
      </p:pic>
      <p:sp>
        <p:nvSpPr>
          <p:cNvPr id="13" name="TextBox 1"/>
          <p:cNvSpPr txBox="1">
            <a:spLocks noChangeArrowheads="1"/>
          </p:cNvSpPr>
          <p:nvPr/>
        </p:nvSpPr>
        <p:spPr bwMode="auto">
          <a:xfrm>
            <a:off x="827584" y="357166"/>
            <a:ext cx="6000792" cy="461665"/>
          </a:xfrm>
          <a:prstGeom prst="rect">
            <a:avLst/>
          </a:prstGeom>
          <a:noFill/>
          <a:ln w="9525">
            <a:noFill/>
            <a:miter lim="800000"/>
            <a:headEnd/>
            <a:tailEnd/>
          </a:ln>
        </p:spPr>
        <p:txBody>
          <a:bodyPr wrap="square">
            <a:spAutoFit/>
          </a:bodyPr>
          <a:lstStyle/>
          <a:p>
            <a:r>
              <a:rPr lang="zh-CN" altLang="en-US" sz="2400" dirty="0" smtClean="0">
                <a:latin typeface="黑体" pitchFamily="49" charset="-122"/>
                <a:ea typeface="黑体" pitchFamily="49" charset="-122"/>
              </a:rPr>
              <a:t>     推拿手法的治疗原则及常用手法</a:t>
            </a:r>
            <a:endParaRPr lang="zh-CN" altLang="en-US" sz="2400" dirty="0">
              <a:latin typeface="黑体" pitchFamily="49" charset="-122"/>
              <a:ea typeface="黑体" pitchFamily="49" charset="-122"/>
            </a:endParaRPr>
          </a:p>
        </p:txBody>
      </p:sp>
      <p:grpSp>
        <p:nvGrpSpPr>
          <p:cNvPr id="79" name="组合 78"/>
          <p:cNvGrpSpPr/>
          <p:nvPr/>
        </p:nvGrpSpPr>
        <p:grpSpPr>
          <a:xfrm>
            <a:off x="1142976" y="980728"/>
            <a:ext cx="6888666" cy="1461971"/>
            <a:chOff x="1215359" y="1357298"/>
            <a:chExt cx="6888666" cy="1461971"/>
          </a:xfrm>
        </p:grpSpPr>
        <p:sp>
          <p:nvSpPr>
            <p:cNvPr id="80" name="Freeform 30"/>
            <p:cNvSpPr>
              <a:spLocks/>
            </p:cNvSpPr>
            <p:nvPr/>
          </p:nvSpPr>
          <p:spPr bwMode="auto">
            <a:xfrm>
              <a:off x="1215359" y="1929851"/>
              <a:ext cx="6888666" cy="746672"/>
            </a:xfrm>
            <a:custGeom>
              <a:avLst/>
              <a:gdLst/>
              <a:ahLst/>
              <a:cxnLst>
                <a:cxn ang="0">
                  <a:pos x="3584" y="389"/>
                </a:cxn>
                <a:cxn ang="0">
                  <a:pos x="3408" y="476"/>
                </a:cxn>
                <a:cxn ang="0">
                  <a:pos x="79" y="476"/>
                </a:cxn>
                <a:cxn ang="0">
                  <a:pos x="0" y="389"/>
                </a:cxn>
                <a:cxn ang="0">
                  <a:pos x="0" y="89"/>
                </a:cxn>
                <a:cxn ang="0">
                  <a:pos x="120" y="0"/>
                </a:cxn>
                <a:cxn ang="0">
                  <a:pos x="3408" y="2"/>
                </a:cxn>
                <a:cxn ang="0">
                  <a:pos x="3584" y="89"/>
                </a:cxn>
                <a:cxn ang="0">
                  <a:pos x="3584" y="389"/>
                </a:cxn>
              </a:cxnLst>
              <a:rect l="0" t="0" r="r" b="b"/>
              <a:pathLst>
                <a:path w="3584" h="476">
                  <a:moveTo>
                    <a:pt x="3584" y="389"/>
                  </a:moveTo>
                  <a:cubicBezTo>
                    <a:pt x="3584" y="437"/>
                    <a:pt x="3505" y="476"/>
                    <a:pt x="3408" y="476"/>
                  </a:cubicBezTo>
                  <a:cubicBezTo>
                    <a:pt x="176" y="476"/>
                    <a:pt x="79" y="476"/>
                    <a:pt x="79" y="476"/>
                  </a:cubicBezTo>
                  <a:cubicBezTo>
                    <a:pt x="63" y="476"/>
                    <a:pt x="0" y="437"/>
                    <a:pt x="0" y="389"/>
                  </a:cubicBezTo>
                  <a:cubicBezTo>
                    <a:pt x="0" y="89"/>
                    <a:pt x="0" y="89"/>
                    <a:pt x="0" y="89"/>
                  </a:cubicBezTo>
                  <a:cubicBezTo>
                    <a:pt x="0" y="41"/>
                    <a:pt x="23" y="0"/>
                    <a:pt x="120" y="0"/>
                  </a:cubicBezTo>
                  <a:cubicBezTo>
                    <a:pt x="3352" y="0"/>
                    <a:pt x="3408" y="2"/>
                    <a:pt x="3408" y="2"/>
                  </a:cubicBezTo>
                  <a:cubicBezTo>
                    <a:pt x="3505" y="2"/>
                    <a:pt x="3584" y="41"/>
                    <a:pt x="3584" y="89"/>
                  </a:cubicBezTo>
                  <a:lnTo>
                    <a:pt x="3584" y="389"/>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zh-CN" altLang="en-US">
                <a:latin typeface="微软雅黑" pitchFamily="34" charset="-122"/>
                <a:ea typeface="微软雅黑" pitchFamily="34" charset="-122"/>
              </a:endParaRPr>
            </a:p>
          </p:txBody>
        </p:sp>
        <p:pic>
          <p:nvPicPr>
            <p:cNvPr id="81" name="Picture 39"/>
            <p:cNvPicPr>
              <a:picLocks noChangeAspect="1" noChangeArrowheads="1"/>
            </p:cNvPicPr>
            <p:nvPr/>
          </p:nvPicPr>
          <p:blipFill>
            <a:blip r:embed="rId11" cstate="print">
              <a:lum bright="-66000"/>
            </a:blip>
            <a:srcRect t="5632"/>
            <a:stretch>
              <a:fillRect/>
            </a:stretch>
          </p:blipFill>
          <p:spPr bwMode="auto">
            <a:xfrm>
              <a:off x="2126128" y="1945537"/>
              <a:ext cx="3674372" cy="873732"/>
            </a:xfrm>
            <a:prstGeom prst="rect">
              <a:avLst/>
            </a:prstGeom>
            <a:noFill/>
            <a:ln w="9525">
              <a:noFill/>
              <a:miter lim="800000"/>
              <a:headEnd/>
              <a:tailEnd/>
            </a:ln>
            <a:effectLst/>
          </p:spPr>
        </p:pic>
        <p:grpSp>
          <p:nvGrpSpPr>
            <p:cNvPr id="82" name="Group 40"/>
            <p:cNvGrpSpPr>
              <a:grpSpLocks/>
            </p:cNvGrpSpPr>
            <p:nvPr/>
          </p:nvGrpSpPr>
          <p:grpSpPr bwMode="auto">
            <a:xfrm>
              <a:off x="1249787" y="1357298"/>
              <a:ext cx="4121932" cy="1333343"/>
              <a:chOff x="780" y="1553"/>
              <a:chExt cx="2733" cy="1767"/>
            </a:xfrm>
          </p:grpSpPr>
          <p:sp>
            <p:nvSpPr>
              <p:cNvPr id="84" name="Freeform 41"/>
              <p:cNvSpPr>
                <a:spLocks/>
              </p:cNvSpPr>
              <p:nvPr/>
            </p:nvSpPr>
            <p:spPr bwMode="auto">
              <a:xfrm>
                <a:off x="780" y="2144"/>
                <a:ext cx="2558" cy="1176"/>
              </a:xfrm>
              <a:custGeom>
                <a:avLst/>
                <a:gdLst/>
                <a:ahLst/>
                <a:cxnLst>
                  <a:cxn ang="0">
                    <a:pos x="711" y="346"/>
                  </a:cxn>
                  <a:cxn ang="0">
                    <a:pos x="99" y="487"/>
                  </a:cxn>
                  <a:cxn ang="0">
                    <a:pos x="76" y="487"/>
                  </a:cxn>
                  <a:cxn ang="0">
                    <a:pos x="0" y="411"/>
                  </a:cxn>
                  <a:cxn ang="0">
                    <a:pos x="0" y="146"/>
                  </a:cxn>
                  <a:cxn ang="0">
                    <a:pos x="76" y="70"/>
                  </a:cxn>
                  <a:cxn ang="0">
                    <a:pos x="444" y="70"/>
                  </a:cxn>
                  <a:cxn ang="0">
                    <a:pos x="1083" y="0"/>
                  </a:cxn>
                  <a:cxn ang="0">
                    <a:pos x="711" y="346"/>
                  </a:cxn>
                </a:cxnLst>
                <a:rect l="0" t="0" r="r" b="b"/>
                <a:pathLst>
                  <a:path w="1083" h="498">
                    <a:moveTo>
                      <a:pt x="711" y="346"/>
                    </a:moveTo>
                    <a:cubicBezTo>
                      <a:pt x="592" y="498"/>
                      <a:pt x="99" y="487"/>
                      <a:pt x="99" y="487"/>
                    </a:cubicBezTo>
                    <a:cubicBezTo>
                      <a:pt x="76" y="487"/>
                      <a:pt x="76" y="487"/>
                      <a:pt x="76" y="487"/>
                    </a:cubicBezTo>
                    <a:cubicBezTo>
                      <a:pt x="34" y="487"/>
                      <a:pt x="0" y="453"/>
                      <a:pt x="0" y="411"/>
                    </a:cubicBezTo>
                    <a:cubicBezTo>
                      <a:pt x="0" y="146"/>
                      <a:pt x="0" y="146"/>
                      <a:pt x="0" y="146"/>
                    </a:cubicBezTo>
                    <a:cubicBezTo>
                      <a:pt x="0" y="104"/>
                      <a:pt x="34" y="70"/>
                      <a:pt x="76" y="70"/>
                    </a:cubicBezTo>
                    <a:cubicBezTo>
                      <a:pt x="444" y="70"/>
                      <a:pt x="444" y="70"/>
                      <a:pt x="444" y="70"/>
                    </a:cubicBezTo>
                    <a:cubicBezTo>
                      <a:pt x="444" y="70"/>
                      <a:pt x="1008" y="89"/>
                      <a:pt x="1083" y="0"/>
                    </a:cubicBezTo>
                    <a:lnTo>
                      <a:pt x="711" y="346"/>
                    </a:lnTo>
                    <a:close/>
                  </a:path>
                </a:pathLst>
              </a:custGeom>
              <a:gradFill rotWithShape="1">
                <a:gsLst>
                  <a:gs pos="0">
                    <a:srgbClr val="FDFDFD"/>
                  </a:gs>
                  <a:gs pos="100000">
                    <a:srgbClr val="C3C3C3"/>
                  </a:gs>
                </a:gsLst>
                <a:lin ang="2700000" scaled="1"/>
              </a:gradFill>
              <a:ln w="9525">
                <a:noFill/>
                <a:round/>
                <a:headEnd/>
                <a:tailEnd/>
              </a:ln>
            </p:spPr>
            <p:txBody>
              <a:bodyPr/>
              <a:lstStyle/>
              <a:p>
                <a:endParaRPr lang="zh-CN" altLang="en-US">
                  <a:latin typeface="微软雅黑" pitchFamily="34" charset="-122"/>
                  <a:ea typeface="微软雅黑" pitchFamily="34" charset="-122"/>
                </a:endParaRPr>
              </a:p>
            </p:txBody>
          </p:sp>
          <p:sp>
            <p:nvSpPr>
              <p:cNvPr id="85" name="Freeform 42"/>
              <p:cNvSpPr>
                <a:spLocks/>
              </p:cNvSpPr>
              <p:nvPr/>
            </p:nvSpPr>
            <p:spPr bwMode="auto">
              <a:xfrm>
                <a:off x="879" y="2262"/>
                <a:ext cx="2306" cy="966"/>
              </a:xfrm>
              <a:custGeom>
                <a:avLst/>
                <a:gdLst/>
                <a:ahLst/>
                <a:cxnLst>
                  <a:cxn ang="0">
                    <a:pos x="671" y="285"/>
                  </a:cxn>
                  <a:cxn ang="0">
                    <a:pos x="91" y="397"/>
                  </a:cxn>
                  <a:cxn ang="0">
                    <a:pos x="70" y="397"/>
                  </a:cxn>
                  <a:cxn ang="0">
                    <a:pos x="0" y="335"/>
                  </a:cxn>
                  <a:cxn ang="0">
                    <a:pos x="0" y="120"/>
                  </a:cxn>
                  <a:cxn ang="0">
                    <a:pos x="70" y="58"/>
                  </a:cxn>
                  <a:cxn ang="0">
                    <a:pos x="409" y="58"/>
                  </a:cxn>
                  <a:cxn ang="0">
                    <a:pos x="976" y="0"/>
                  </a:cxn>
                  <a:cxn ang="0">
                    <a:pos x="671" y="285"/>
                  </a:cxn>
                </a:cxnLst>
                <a:rect l="0" t="0" r="r" b="b"/>
                <a:pathLst>
                  <a:path w="976" h="409">
                    <a:moveTo>
                      <a:pt x="671" y="285"/>
                    </a:moveTo>
                    <a:cubicBezTo>
                      <a:pt x="562" y="409"/>
                      <a:pt x="91" y="397"/>
                      <a:pt x="91" y="397"/>
                    </a:cubicBezTo>
                    <a:cubicBezTo>
                      <a:pt x="70" y="397"/>
                      <a:pt x="70" y="397"/>
                      <a:pt x="70" y="397"/>
                    </a:cubicBezTo>
                    <a:cubicBezTo>
                      <a:pt x="31" y="397"/>
                      <a:pt x="0" y="369"/>
                      <a:pt x="0" y="335"/>
                    </a:cubicBezTo>
                    <a:cubicBezTo>
                      <a:pt x="0" y="120"/>
                      <a:pt x="0" y="120"/>
                      <a:pt x="0" y="120"/>
                    </a:cubicBezTo>
                    <a:cubicBezTo>
                      <a:pt x="0" y="85"/>
                      <a:pt x="31" y="58"/>
                      <a:pt x="70" y="58"/>
                    </a:cubicBezTo>
                    <a:cubicBezTo>
                      <a:pt x="409" y="58"/>
                      <a:pt x="409" y="58"/>
                      <a:pt x="409" y="58"/>
                    </a:cubicBezTo>
                    <a:cubicBezTo>
                      <a:pt x="409" y="58"/>
                      <a:pt x="907" y="73"/>
                      <a:pt x="976" y="0"/>
                    </a:cubicBezTo>
                    <a:lnTo>
                      <a:pt x="671" y="285"/>
                    </a:lnTo>
                    <a:close/>
                  </a:path>
                </a:pathLst>
              </a:custGeom>
              <a:solidFill>
                <a:schemeClr val="bg1"/>
              </a:solidFill>
              <a:ln w="9525">
                <a:noFill/>
                <a:round/>
                <a:headEnd/>
                <a:tailEnd/>
              </a:ln>
            </p:spPr>
            <p:txBody>
              <a:bodyPr/>
              <a:lstStyle/>
              <a:p>
                <a:endParaRPr lang="zh-CN" altLang="en-US">
                  <a:latin typeface="微软雅黑" pitchFamily="34" charset="-122"/>
                  <a:ea typeface="微软雅黑" pitchFamily="34" charset="-122"/>
                </a:endParaRPr>
              </a:p>
            </p:txBody>
          </p:sp>
          <p:sp>
            <p:nvSpPr>
              <p:cNvPr id="86" name="Freeform 43"/>
              <p:cNvSpPr>
                <a:spLocks/>
              </p:cNvSpPr>
              <p:nvPr/>
            </p:nvSpPr>
            <p:spPr bwMode="auto">
              <a:xfrm>
                <a:off x="878" y="2265"/>
                <a:ext cx="2306" cy="966"/>
              </a:xfrm>
              <a:custGeom>
                <a:avLst/>
                <a:gdLst/>
                <a:ahLst/>
                <a:cxnLst>
                  <a:cxn ang="0">
                    <a:pos x="671" y="285"/>
                  </a:cxn>
                  <a:cxn ang="0">
                    <a:pos x="91" y="397"/>
                  </a:cxn>
                  <a:cxn ang="0">
                    <a:pos x="70" y="397"/>
                  </a:cxn>
                  <a:cxn ang="0">
                    <a:pos x="0" y="335"/>
                  </a:cxn>
                  <a:cxn ang="0">
                    <a:pos x="0" y="120"/>
                  </a:cxn>
                  <a:cxn ang="0">
                    <a:pos x="70" y="58"/>
                  </a:cxn>
                  <a:cxn ang="0">
                    <a:pos x="409" y="58"/>
                  </a:cxn>
                  <a:cxn ang="0">
                    <a:pos x="976" y="0"/>
                  </a:cxn>
                  <a:cxn ang="0">
                    <a:pos x="671" y="285"/>
                  </a:cxn>
                </a:cxnLst>
                <a:rect l="0" t="0" r="r" b="b"/>
                <a:pathLst>
                  <a:path w="976" h="409">
                    <a:moveTo>
                      <a:pt x="671" y="285"/>
                    </a:moveTo>
                    <a:cubicBezTo>
                      <a:pt x="562" y="409"/>
                      <a:pt x="91" y="397"/>
                      <a:pt x="91" y="397"/>
                    </a:cubicBezTo>
                    <a:cubicBezTo>
                      <a:pt x="70" y="397"/>
                      <a:pt x="70" y="397"/>
                      <a:pt x="70" y="397"/>
                    </a:cubicBezTo>
                    <a:cubicBezTo>
                      <a:pt x="31" y="397"/>
                      <a:pt x="0" y="369"/>
                      <a:pt x="0" y="335"/>
                    </a:cubicBezTo>
                    <a:cubicBezTo>
                      <a:pt x="0" y="120"/>
                      <a:pt x="0" y="120"/>
                      <a:pt x="0" y="120"/>
                    </a:cubicBezTo>
                    <a:cubicBezTo>
                      <a:pt x="0" y="85"/>
                      <a:pt x="31" y="58"/>
                      <a:pt x="70" y="58"/>
                    </a:cubicBezTo>
                    <a:cubicBezTo>
                      <a:pt x="409" y="58"/>
                      <a:pt x="409" y="58"/>
                      <a:pt x="409" y="58"/>
                    </a:cubicBezTo>
                    <a:cubicBezTo>
                      <a:pt x="409" y="58"/>
                      <a:pt x="907" y="73"/>
                      <a:pt x="976" y="0"/>
                    </a:cubicBezTo>
                    <a:lnTo>
                      <a:pt x="671" y="285"/>
                    </a:lnTo>
                    <a:close/>
                  </a:path>
                </a:pathLst>
              </a:custGeom>
              <a:ln>
                <a:headEnd/>
                <a:tailEnd/>
              </a:ln>
            </p:spPr>
            <p:style>
              <a:lnRef idx="3">
                <a:schemeClr val="lt1"/>
              </a:lnRef>
              <a:fillRef idx="1">
                <a:schemeClr val="accent6"/>
              </a:fillRef>
              <a:effectRef idx="1">
                <a:schemeClr val="accent6"/>
              </a:effectRef>
              <a:fontRef idx="minor">
                <a:schemeClr val="lt1"/>
              </a:fontRef>
            </p:style>
            <p:txBody>
              <a:bodyPr/>
              <a:lstStyle/>
              <a:p>
                <a:endParaRPr lang="zh-CN" altLang="en-US">
                  <a:latin typeface="微软雅黑" pitchFamily="34" charset="-122"/>
                  <a:ea typeface="微软雅黑" pitchFamily="34" charset="-122"/>
                </a:endParaRPr>
              </a:p>
            </p:txBody>
          </p:sp>
          <p:pic>
            <p:nvPicPr>
              <p:cNvPr id="87" name="Picture 44"/>
              <p:cNvPicPr>
                <a:picLocks noChangeAspect="1" noChangeArrowheads="1"/>
              </p:cNvPicPr>
              <p:nvPr/>
            </p:nvPicPr>
            <p:blipFill>
              <a:blip r:embed="rId12" cstate="print"/>
              <a:srcRect/>
              <a:stretch>
                <a:fillRect/>
              </a:stretch>
            </p:blipFill>
            <p:spPr bwMode="auto">
              <a:xfrm>
                <a:off x="1311" y="2218"/>
                <a:ext cx="1955" cy="1053"/>
              </a:xfrm>
              <a:prstGeom prst="rect">
                <a:avLst/>
              </a:prstGeom>
              <a:noFill/>
              <a:ln w="9525">
                <a:noFill/>
                <a:miter lim="800000"/>
                <a:headEnd/>
                <a:tailEnd/>
              </a:ln>
              <a:effectLst/>
            </p:spPr>
          </p:pic>
          <p:grpSp>
            <p:nvGrpSpPr>
              <p:cNvPr id="88" name="Group 45"/>
              <p:cNvGrpSpPr>
                <a:grpSpLocks/>
              </p:cNvGrpSpPr>
              <p:nvPr/>
            </p:nvGrpSpPr>
            <p:grpSpPr bwMode="auto">
              <a:xfrm>
                <a:off x="2353" y="1553"/>
                <a:ext cx="1160" cy="1446"/>
                <a:chOff x="2353" y="1517"/>
                <a:chExt cx="1160" cy="1446"/>
              </a:xfrm>
            </p:grpSpPr>
            <p:sp>
              <p:nvSpPr>
                <p:cNvPr id="89" name="Freeform 46"/>
                <p:cNvSpPr>
                  <a:spLocks/>
                </p:cNvSpPr>
                <p:nvPr/>
              </p:nvSpPr>
              <p:spPr bwMode="auto">
                <a:xfrm>
                  <a:off x="2353" y="1517"/>
                  <a:ext cx="1160" cy="1446"/>
                </a:xfrm>
                <a:custGeom>
                  <a:avLst/>
                  <a:gdLst/>
                  <a:ahLst/>
                  <a:cxnLst>
                    <a:cxn ang="0">
                      <a:pos x="45" y="612"/>
                    </a:cxn>
                    <a:cxn ang="0">
                      <a:pos x="17" y="225"/>
                    </a:cxn>
                    <a:cxn ang="0">
                      <a:pos x="56" y="124"/>
                    </a:cxn>
                    <a:cxn ang="0">
                      <a:pos x="298" y="17"/>
                    </a:cxn>
                    <a:cxn ang="0">
                      <a:pos x="398" y="56"/>
                    </a:cxn>
                    <a:cxn ang="0">
                      <a:pos x="417" y="267"/>
                    </a:cxn>
                    <a:cxn ang="0">
                      <a:pos x="45" y="612"/>
                    </a:cxn>
                  </a:cxnLst>
                  <a:rect l="0" t="0" r="r" b="b"/>
                  <a:pathLst>
                    <a:path w="491" h="612">
                      <a:moveTo>
                        <a:pt x="45" y="612"/>
                      </a:moveTo>
                      <a:cubicBezTo>
                        <a:pt x="163" y="460"/>
                        <a:pt x="17" y="225"/>
                        <a:pt x="17" y="225"/>
                      </a:cubicBezTo>
                      <a:cubicBezTo>
                        <a:pt x="0" y="186"/>
                        <a:pt x="18" y="141"/>
                        <a:pt x="56" y="124"/>
                      </a:cubicBezTo>
                      <a:cubicBezTo>
                        <a:pt x="298" y="17"/>
                        <a:pt x="298" y="17"/>
                        <a:pt x="298" y="17"/>
                      </a:cubicBezTo>
                      <a:cubicBezTo>
                        <a:pt x="336" y="0"/>
                        <a:pt x="381" y="18"/>
                        <a:pt x="398" y="56"/>
                      </a:cubicBezTo>
                      <a:cubicBezTo>
                        <a:pt x="398" y="56"/>
                        <a:pt x="491" y="177"/>
                        <a:pt x="417" y="267"/>
                      </a:cubicBezTo>
                      <a:lnTo>
                        <a:pt x="45" y="612"/>
                      </a:lnTo>
                      <a:close/>
                    </a:path>
                  </a:pathLst>
                </a:custGeom>
                <a:gradFill rotWithShape="1">
                  <a:gsLst>
                    <a:gs pos="0">
                      <a:srgbClr val="DCDCDC"/>
                    </a:gs>
                    <a:gs pos="50000">
                      <a:srgbClr val="FAFAFA"/>
                    </a:gs>
                    <a:gs pos="100000">
                      <a:srgbClr val="DCDCDC"/>
                    </a:gs>
                  </a:gsLst>
                  <a:lin ang="2700000" scaled="1"/>
                </a:gradFill>
                <a:ln w="9525">
                  <a:noFill/>
                  <a:round/>
                  <a:headEnd/>
                  <a:tailEnd/>
                </a:ln>
              </p:spPr>
              <p:txBody>
                <a:bodyPr/>
                <a:lstStyle/>
                <a:p>
                  <a:endParaRPr lang="zh-CN" altLang="en-US">
                    <a:latin typeface="微软雅黑" pitchFamily="34" charset="-122"/>
                    <a:ea typeface="微软雅黑" pitchFamily="34" charset="-122"/>
                  </a:endParaRPr>
                </a:p>
              </p:txBody>
            </p:sp>
            <p:pic>
              <p:nvPicPr>
                <p:cNvPr id="90" name="Picture 47"/>
                <p:cNvPicPr>
                  <a:picLocks noChangeAspect="1" noChangeArrowheads="1"/>
                </p:cNvPicPr>
                <p:nvPr/>
              </p:nvPicPr>
              <p:blipFill>
                <a:blip r:embed="rId13" cstate="print"/>
                <a:srcRect/>
                <a:stretch>
                  <a:fillRect/>
                </a:stretch>
              </p:blipFill>
              <p:spPr bwMode="auto">
                <a:xfrm>
                  <a:off x="2449" y="1820"/>
                  <a:ext cx="961" cy="1134"/>
                </a:xfrm>
                <a:prstGeom prst="rect">
                  <a:avLst/>
                </a:prstGeom>
                <a:noFill/>
                <a:ln w="9525">
                  <a:noFill/>
                  <a:miter lim="800000"/>
                  <a:headEnd/>
                  <a:tailEnd/>
                </a:ln>
                <a:effectLst/>
              </p:spPr>
            </p:pic>
          </p:grpSp>
        </p:grpSp>
        <p:sp>
          <p:nvSpPr>
            <p:cNvPr id="83" name="Rectangle 134"/>
            <p:cNvSpPr>
              <a:spLocks noChangeArrowheads="1"/>
            </p:cNvSpPr>
            <p:nvPr/>
          </p:nvSpPr>
          <p:spPr bwMode="auto">
            <a:xfrm>
              <a:off x="1861397" y="2067649"/>
              <a:ext cx="1422184" cy="461665"/>
            </a:xfrm>
            <a:prstGeom prst="rect">
              <a:avLst/>
            </a:prstGeom>
            <a:noFill/>
            <a:ln w="9525" algn="ctr">
              <a:noFill/>
              <a:miter lim="800000"/>
              <a:headEnd/>
              <a:tailEnd/>
            </a:ln>
            <a:effectLst/>
          </p:spPr>
          <p:txBody>
            <a:bodyPr wrap="none" anchor="ctr">
              <a:spAutoFit/>
            </a:bodyPr>
            <a:lstStyle/>
            <a:p>
              <a:pPr>
                <a:spcBef>
                  <a:spcPct val="50000"/>
                </a:spcBef>
              </a:pPr>
              <a:r>
                <a:rPr lang="zh-CN" altLang="en-US" sz="2400" b="1" dirty="0" smtClean="0">
                  <a:latin typeface="黑体" pitchFamily="49" charset="-122"/>
                  <a:ea typeface="黑体" pitchFamily="49" charset="-122"/>
                </a:rPr>
                <a:t>舒筋通络</a:t>
              </a:r>
              <a:endParaRPr lang="zh-CN" altLang="en-US" sz="2400" b="1" dirty="0">
                <a:latin typeface="黑体" pitchFamily="49" charset="-122"/>
                <a:ea typeface="黑体" pitchFamily="49" charset="-122"/>
              </a:endParaRPr>
            </a:p>
          </p:txBody>
        </p:sp>
      </p:grpSp>
      <p:sp>
        <p:nvSpPr>
          <p:cNvPr id="91" name="Rectangle 134"/>
          <p:cNvSpPr>
            <a:spLocks noChangeArrowheads="1"/>
          </p:cNvSpPr>
          <p:nvPr/>
        </p:nvSpPr>
        <p:spPr bwMode="auto">
          <a:xfrm>
            <a:off x="5000628" y="1695108"/>
            <a:ext cx="1734770" cy="400110"/>
          </a:xfrm>
          <a:prstGeom prst="rect">
            <a:avLst/>
          </a:prstGeom>
          <a:noFill/>
          <a:ln w="9525" algn="ctr">
            <a:noFill/>
            <a:miter lim="800000"/>
            <a:headEnd/>
            <a:tailEnd/>
          </a:ln>
          <a:effectLst/>
        </p:spPr>
        <p:txBody>
          <a:bodyPr wrap="none" anchor="ctr">
            <a:spAutoFit/>
          </a:bodyPr>
          <a:lstStyle/>
          <a:p>
            <a:pPr>
              <a:spcBef>
                <a:spcPct val="50000"/>
              </a:spcBef>
            </a:pPr>
            <a:r>
              <a:rPr lang="zh-CN" altLang="en-US" sz="2000" b="1" dirty="0" smtClean="0">
                <a:solidFill>
                  <a:schemeClr val="bg1"/>
                </a:solidFill>
                <a:latin typeface="黑体" pitchFamily="49" charset="-122"/>
                <a:ea typeface="黑体" pitchFamily="49" charset="-122"/>
              </a:rPr>
              <a:t>  㨰法，揉法</a:t>
            </a:r>
          </a:p>
        </p:txBody>
      </p:sp>
      <p:grpSp>
        <p:nvGrpSpPr>
          <p:cNvPr id="92" name="组合 91"/>
          <p:cNvGrpSpPr/>
          <p:nvPr/>
        </p:nvGrpSpPr>
        <p:grpSpPr>
          <a:xfrm>
            <a:off x="1142976" y="2320889"/>
            <a:ext cx="6889318" cy="1474788"/>
            <a:chOff x="1215359" y="2806706"/>
            <a:chExt cx="6889318" cy="1474788"/>
          </a:xfrm>
        </p:grpSpPr>
        <p:sp>
          <p:nvSpPr>
            <p:cNvPr id="93" name="Freeform 116"/>
            <p:cNvSpPr>
              <a:spLocks/>
            </p:cNvSpPr>
            <p:nvPr/>
          </p:nvSpPr>
          <p:spPr bwMode="auto">
            <a:xfrm>
              <a:off x="1215359" y="3384556"/>
              <a:ext cx="6889318" cy="755650"/>
            </a:xfrm>
            <a:custGeom>
              <a:avLst/>
              <a:gdLst/>
              <a:ahLst/>
              <a:cxnLst>
                <a:cxn ang="0">
                  <a:pos x="3584" y="389"/>
                </a:cxn>
                <a:cxn ang="0">
                  <a:pos x="3408" y="476"/>
                </a:cxn>
                <a:cxn ang="0">
                  <a:pos x="79" y="476"/>
                </a:cxn>
                <a:cxn ang="0">
                  <a:pos x="0" y="389"/>
                </a:cxn>
                <a:cxn ang="0">
                  <a:pos x="0" y="89"/>
                </a:cxn>
                <a:cxn ang="0">
                  <a:pos x="120" y="0"/>
                </a:cxn>
                <a:cxn ang="0">
                  <a:pos x="3408" y="2"/>
                </a:cxn>
                <a:cxn ang="0">
                  <a:pos x="3584" y="89"/>
                </a:cxn>
                <a:cxn ang="0">
                  <a:pos x="3584" y="389"/>
                </a:cxn>
              </a:cxnLst>
              <a:rect l="0" t="0" r="r" b="b"/>
              <a:pathLst>
                <a:path w="3584" h="476">
                  <a:moveTo>
                    <a:pt x="3584" y="389"/>
                  </a:moveTo>
                  <a:cubicBezTo>
                    <a:pt x="3584" y="437"/>
                    <a:pt x="3505" y="476"/>
                    <a:pt x="3408" y="476"/>
                  </a:cubicBezTo>
                  <a:cubicBezTo>
                    <a:pt x="176" y="476"/>
                    <a:pt x="79" y="476"/>
                    <a:pt x="79" y="476"/>
                  </a:cubicBezTo>
                  <a:cubicBezTo>
                    <a:pt x="63" y="476"/>
                    <a:pt x="0" y="437"/>
                    <a:pt x="0" y="389"/>
                  </a:cubicBezTo>
                  <a:cubicBezTo>
                    <a:pt x="0" y="89"/>
                    <a:pt x="0" y="89"/>
                    <a:pt x="0" y="89"/>
                  </a:cubicBezTo>
                  <a:cubicBezTo>
                    <a:pt x="0" y="41"/>
                    <a:pt x="23" y="0"/>
                    <a:pt x="120" y="0"/>
                  </a:cubicBezTo>
                  <a:cubicBezTo>
                    <a:pt x="3352" y="0"/>
                    <a:pt x="3408" y="2"/>
                    <a:pt x="3408" y="2"/>
                  </a:cubicBezTo>
                  <a:cubicBezTo>
                    <a:pt x="3505" y="2"/>
                    <a:pt x="3584" y="41"/>
                    <a:pt x="3584" y="89"/>
                  </a:cubicBezTo>
                  <a:lnTo>
                    <a:pt x="3584" y="389"/>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zh-CN" altLang="en-US">
                <a:latin typeface="黑体" pitchFamily="49" charset="-122"/>
                <a:ea typeface="黑体" pitchFamily="49" charset="-122"/>
              </a:endParaRPr>
            </a:p>
          </p:txBody>
        </p:sp>
        <p:pic>
          <p:nvPicPr>
            <p:cNvPr id="94" name="Picture 63"/>
            <p:cNvPicPr>
              <a:picLocks noChangeAspect="1" noChangeArrowheads="1"/>
            </p:cNvPicPr>
            <p:nvPr/>
          </p:nvPicPr>
          <p:blipFill>
            <a:blip r:embed="rId11" cstate="print">
              <a:lum bright="-66000"/>
            </a:blip>
            <a:srcRect t="5632"/>
            <a:stretch>
              <a:fillRect/>
            </a:stretch>
          </p:blipFill>
          <p:spPr bwMode="auto">
            <a:xfrm>
              <a:off x="2117233" y="3397256"/>
              <a:ext cx="3676391" cy="884238"/>
            </a:xfrm>
            <a:prstGeom prst="rect">
              <a:avLst/>
            </a:prstGeom>
            <a:noFill/>
            <a:ln w="9525">
              <a:noFill/>
              <a:miter lim="800000"/>
              <a:headEnd/>
              <a:tailEnd/>
            </a:ln>
            <a:effectLst/>
          </p:spPr>
        </p:pic>
        <p:sp>
          <p:nvSpPr>
            <p:cNvPr id="95" name="Freeform 65"/>
            <p:cNvSpPr>
              <a:spLocks/>
            </p:cNvSpPr>
            <p:nvPr/>
          </p:nvSpPr>
          <p:spPr bwMode="auto">
            <a:xfrm>
              <a:off x="1227885" y="3258025"/>
              <a:ext cx="3860115" cy="898056"/>
            </a:xfrm>
            <a:custGeom>
              <a:avLst/>
              <a:gdLst/>
              <a:ahLst/>
              <a:cxnLst>
                <a:cxn ang="0">
                  <a:pos x="711" y="346"/>
                </a:cxn>
                <a:cxn ang="0">
                  <a:pos x="99" y="487"/>
                </a:cxn>
                <a:cxn ang="0">
                  <a:pos x="76" y="487"/>
                </a:cxn>
                <a:cxn ang="0">
                  <a:pos x="0" y="411"/>
                </a:cxn>
                <a:cxn ang="0">
                  <a:pos x="0" y="146"/>
                </a:cxn>
                <a:cxn ang="0">
                  <a:pos x="76" y="70"/>
                </a:cxn>
                <a:cxn ang="0">
                  <a:pos x="444" y="70"/>
                </a:cxn>
                <a:cxn ang="0">
                  <a:pos x="1083" y="0"/>
                </a:cxn>
                <a:cxn ang="0">
                  <a:pos x="711" y="346"/>
                </a:cxn>
              </a:cxnLst>
              <a:rect l="0" t="0" r="r" b="b"/>
              <a:pathLst>
                <a:path w="1083" h="498">
                  <a:moveTo>
                    <a:pt x="711" y="346"/>
                  </a:moveTo>
                  <a:cubicBezTo>
                    <a:pt x="592" y="498"/>
                    <a:pt x="99" y="487"/>
                    <a:pt x="99" y="487"/>
                  </a:cubicBezTo>
                  <a:cubicBezTo>
                    <a:pt x="76" y="487"/>
                    <a:pt x="76" y="487"/>
                    <a:pt x="76" y="487"/>
                  </a:cubicBezTo>
                  <a:cubicBezTo>
                    <a:pt x="34" y="487"/>
                    <a:pt x="0" y="453"/>
                    <a:pt x="0" y="411"/>
                  </a:cubicBezTo>
                  <a:cubicBezTo>
                    <a:pt x="0" y="146"/>
                    <a:pt x="0" y="146"/>
                    <a:pt x="0" y="146"/>
                  </a:cubicBezTo>
                  <a:cubicBezTo>
                    <a:pt x="0" y="104"/>
                    <a:pt x="34" y="70"/>
                    <a:pt x="76" y="70"/>
                  </a:cubicBezTo>
                  <a:cubicBezTo>
                    <a:pt x="444" y="70"/>
                    <a:pt x="444" y="70"/>
                    <a:pt x="444" y="70"/>
                  </a:cubicBezTo>
                  <a:cubicBezTo>
                    <a:pt x="444" y="70"/>
                    <a:pt x="1008" y="89"/>
                    <a:pt x="1083" y="0"/>
                  </a:cubicBezTo>
                  <a:lnTo>
                    <a:pt x="711" y="346"/>
                  </a:lnTo>
                  <a:close/>
                </a:path>
              </a:pathLst>
            </a:custGeom>
            <a:gradFill rotWithShape="1">
              <a:gsLst>
                <a:gs pos="0">
                  <a:srgbClr val="FDFDFD"/>
                </a:gs>
                <a:gs pos="100000">
                  <a:srgbClr val="C3C3C3"/>
                </a:gs>
              </a:gsLst>
              <a:lin ang="2700000" scaled="1"/>
            </a:gradFill>
            <a:ln w="9525">
              <a:noFill/>
              <a:round/>
              <a:headEnd/>
              <a:tailEnd/>
            </a:ln>
          </p:spPr>
          <p:txBody>
            <a:bodyPr/>
            <a:lstStyle/>
            <a:p>
              <a:endParaRPr lang="zh-CN" altLang="en-US">
                <a:latin typeface="黑体" pitchFamily="49" charset="-122"/>
                <a:ea typeface="黑体" pitchFamily="49" charset="-122"/>
              </a:endParaRPr>
            </a:p>
          </p:txBody>
        </p:sp>
        <p:sp>
          <p:nvSpPr>
            <p:cNvPr id="96" name="Freeform 66"/>
            <p:cNvSpPr>
              <a:spLocks/>
            </p:cNvSpPr>
            <p:nvPr/>
          </p:nvSpPr>
          <p:spPr bwMode="auto">
            <a:xfrm>
              <a:off x="1377280" y="3348136"/>
              <a:ext cx="3479838" cy="737689"/>
            </a:xfrm>
            <a:custGeom>
              <a:avLst/>
              <a:gdLst/>
              <a:ahLst/>
              <a:cxnLst>
                <a:cxn ang="0">
                  <a:pos x="671" y="285"/>
                </a:cxn>
                <a:cxn ang="0">
                  <a:pos x="91" y="397"/>
                </a:cxn>
                <a:cxn ang="0">
                  <a:pos x="70" y="397"/>
                </a:cxn>
                <a:cxn ang="0">
                  <a:pos x="0" y="335"/>
                </a:cxn>
                <a:cxn ang="0">
                  <a:pos x="0" y="120"/>
                </a:cxn>
                <a:cxn ang="0">
                  <a:pos x="70" y="58"/>
                </a:cxn>
                <a:cxn ang="0">
                  <a:pos x="409" y="58"/>
                </a:cxn>
                <a:cxn ang="0">
                  <a:pos x="976" y="0"/>
                </a:cxn>
                <a:cxn ang="0">
                  <a:pos x="671" y="285"/>
                </a:cxn>
              </a:cxnLst>
              <a:rect l="0" t="0" r="r" b="b"/>
              <a:pathLst>
                <a:path w="976" h="409">
                  <a:moveTo>
                    <a:pt x="671" y="285"/>
                  </a:moveTo>
                  <a:cubicBezTo>
                    <a:pt x="562" y="409"/>
                    <a:pt x="91" y="397"/>
                    <a:pt x="91" y="397"/>
                  </a:cubicBezTo>
                  <a:cubicBezTo>
                    <a:pt x="70" y="397"/>
                    <a:pt x="70" y="397"/>
                    <a:pt x="70" y="397"/>
                  </a:cubicBezTo>
                  <a:cubicBezTo>
                    <a:pt x="31" y="397"/>
                    <a:pt x="0" y="369"/>
                    <a:pt x="0" y="335"/>
                  </a:cubicBezTo>
                  <a:cubicBezTo>
                    <a:pt x="0" y="120"/>
                    <a:pt x="0" y="120"/>
                    <a:pt x="0" y="120"/>
                  </a:cubicBezTo>
                  <a:cubicBezTo>
                    <a:pt x="0" y="85"/>
                    <a:pt x="31" y="58"/>
                    <a:pt x="70" y="58"/>
                  </a:cubicBezTo>
                  <a:cubicBezTo>
                    <a:pt x="409" y="58"/>
                    <a:pt x="409" y="58"/>
                    <a:pt x="409" y="58"/>
                  </a:cubicBezTo>
                  <a:cubicBezTo>
                    <a:pt x="409" y="58"/>
                    <a:pt x="907" y="73"/>
                    <a:pt x="976" y="0"/>
                  </a:cubicBezTo>
                  <a:lnTo>
                    <a:pt x="671" y="285"/>
                  </a:lnTo>
                  <a:close/>
                </a:path>
              </a:pathLst>
            </a:custGeom>
            <a:solidFill>
              <a:schemeClr val="bg1"/>
            </a:solidFill>
            <a:ln w="9525">
              <a:noFill/>
              <a:round/>
              <a:headEnd/>
              <a:tailEnd/>
            </a:ln>
          </p:spPr>
          <p:txBody>
            <a:bodyPr/>
            <a:lstStyle/>
            <a:p>
              <a:endParaRPr lang="zh-CN" altLang="en-US">
                <a:latin typeface="黑体" pitchFamily="49" charset="-122"/>
                <a:ea typeface="黑体" pitchFamily="49" charset="-122"/>
              </a:endParaRPr>
            </a:p>
          </p:txBody>
        </p:sp>
        <p:sp>
          <p:nvSpPr>
            <p:cNvPr id="97" name="Freeform 67"/>
            <p:cNvSpPr>
              <a:spLocks/>
            </p:cNvSpPr>
            <p:nvPr/>
          </p:nvSpPr>
          <p:spPr bwMode="auto">
            <a:xfrm>
              <a:off x="1375771" y="3350427"/>
              <a:ext cx="3479838" cy="737689"/>
            </a:xfrm>
            <a:custGeom>
              <a:avLst/>
              <a:gdLst/>
              <a:ahLst/>
              <a:cxnLst>
                <a:cxn ang="0">
                  <a:pos x="671" y="285"/>
                </a:cxn>
                <a:cxn ang="0">
                  <a:pos x="91" y="397"/>
                </a:cxn>
                <a:cxn ang="0">
                  <a:pos x="70" y="397"/>
                </a:cxn>
                <a:cxn ang="0">
                  <a:pos x="0" y="335"/>
                </a:cxn>
                <a:cxn ang="0">
                  <a:pos x="0" y="120"/>
                </a:cxn>
                <a:cxn ang="0">
                  <a:pos x="70" y="58"/>
                </a:cxn>
                <a:cxn ang="0">
                  <a:pos x="409" y="58"/>
                </a:cxn>
                <a:cxn ang="0">
                  <a:pos x="976" y="0"/>
                </a:cxn>
                <a:cxn ang="0">
                  <a:pos x="671" y="285"/>
                </a:cxn>
              </a:cxnLst>
              <a:rect l="0" t="0" r="r" b="b"/>
              <a:pathLst>
                <a:path w="976" h="409">
                  <a:moveTo>
                    <a:pt x="671" y="285"/>
                  </a:moveTo>
                  <a:cubicBezTo>
                    <a:pt x="562" y="409"/>
                    <a:pt x="91" y="397"/>
                    <a:pt x="91" y="397"/>
                  </a:cubicBezTo>
                  <a:cubicBezTo>
                    <a:pt x="70" y="397"/>
                    <a:pt x="70" y="397"/>
                    <a:pt x="70" y="397"/>
                  </a:cubicBezTo>
                  <a:cubicBezTo>
                    <a:pt x="31" y="397"/>
                    <a:pt x="0" y="369"/>
                    <a:pt x="0" y="335"/>
                  </a:cubicBezTo>
                  <a:cubicBezTo>
                    <a:pt x="0" y="120"/>
                    <a:pt x="0" y="120"/>
                    <a:pt x="0" y="120"/>
                  </a:cubicBezTo>
                  <a:cubicBezTo>
                    <a:pt x="0" y="85"/>
                    <a:pt x="31" y="58"/>
                    <a:pt x="70" y="58"/>
                  </a:cubicBezTo>
                  <a:cubicBezTo>
                    <a:pt x="409" y="58"/>
                    <a:pt x="409" y="58"/>
                    <a:pt x="409" y="58"/>
                  </a:cubicBezTo>
                  <a:cubicBezTo>
                    <a:pt x="409" y="58"/>
                    <a:pt x="907" y="73"/>
                    <a:pt x="976" y="0"/>
                  </a:cubicBezTo>
                  <a:lnTo>
                    <a:pt x="671" y="285"/>
                  </a:lnTo>
                  <a:close/>
                </a:path>
              </a:pathLst>
            </a:custGeom>
            <a:ln>
              <a:headEnd/>
              <a:tailEnd/>
            </a:ln>
          </p:spPr>
          <p:style>
            <a:lnRef idx="3">
              <a:schemeClr val="lt1"/>
            </a:lnRef>
            <a:fillRef idx="1">
              <a:schemeClr val="accent6"/>
            </a:fillRef>
            <a:effectRef idx="1">
              <a:schemeClr val="accent6"/>
            </a:effectRef>
            <a:fontRef idx="minor">
              <a:schemeClr val="lt1"/>
            </a:fontRef>
          </p:style>
          <p:txBody>
            <a:bodyPr/>
            <a:lstStyle/>
            <a:p>
              <a:endParaRPr lang="zh-CN" altLang="en-US">
                <a:latin typeface="黑体" pitchFamily="49" charset="-122"/>
                <a:ea typeface="黑体" pitchFamily="49" charset="-122"/>
              </a:endParaRPr>
            </a:p>
          </p:txBody>
        </p:sp>
        <p:pic>
          <p:nvPicPr>
            <p:cNvPr id="98" name="Picture 68"/>
            <p:cNvPicPr>
              <a:picLocks noChangeAspect="1" noChangeArrowheads="1"/>
            </p:cNvPicPr>
            <p:nvPr/>
          </p:nvPicPr>
          <p:blipFill>
            <a:blip r:embed="rId12" cstate="print"/>
            <a:srcRect/>
            <a:stretch>
              <a:fillRect/>
            </a:stretch>
          </p:blipFill>
          <p:spPr bwMode="auto">
            <a:xfrm>
              <a:off x="2029183" y="3314535"/>
              <a:ext cx="2950166" cy="804127"/>
            </a:xfrm>
            <a:prstGeom prst="rect">
              <a:avLst/>
            </a:prstGeom>
            <a:noFill/>
            <a:ln w="9525">
              <a:noFill/>
              <a:miter lim="800000"/>
              <a:headEnd/>
              <a:tailEnd/>
            </a:ln>
            <a:effectLst/>
          </p:spPr>
        </p:pic>
        <p:grpSp>
          <p:nvGrpSpPr>
            <p:cNvPr id="99" name="Group 69"/>
            <p:cNvGrpSpPr>
              <a:grpSpLocks/>
            </p:cNvGrpSpPr>
            <p:nvPr/>
          </p:nvGrpSpPr>
          <p:grpSpPr bwMode="auto">
            <a:xfrm>
              <a:off x="3601599" y="2806706"/>
              <a:ext cx="1750482" cy="1104242"/>
              <a:chOff x="2353" y="1517"/>
              <a:chExt cx="1160" cy="1446"/>
            </a:xfrm>
          </p:grpSpPr>
          <p:sp>
            <p:nvSpPr>
              <p:cNvPr id="101" name="Freeform 70"/>
              <p:cNvSpPr>
                <a:spLocks/>
              </p:cNvSpPr>
              <p:nvPr/>
            </p:nvSpPr>
            <p:spPr bwMode="auto">
              <a:xfrm>
                <a:off x="2353" y="1517"/>
                <a:ext cx="1160" cy="1446"/>
              </a:xfrm>
              <a:custGeom>
                <a:avLst/>
                <a:gdLst/>
                <a:ahLst/>
                <a:cxnLst>
                  <a:cxn ang="0">
                    <a:pos x="45" y="612"/>
                  </a:cxn>
                  <a:cxn ang="0">
                    <a:pos x="17" y="225"/>
                  </a:cxn>
                  <a:cxn ang="0">
                    <a:pos x="56" y="124"/>
                  </a:cxn>
                  <a:cxn ang="0">
                    <a:pos x="298" y="17"/>
                  </a:cxn>
                  <a:cxn ang="0">
                    <a:pos x="398" y="56"/>
                  </a:cxn>
                  <a:cxn ang="0">
                    <a:pos x="417" y="267"/>
                  </a:cxn>
                  <a:cxn ang="0">
                    <a:pos x="45" y="612"/>
                  </a:cxn>
                </a:cxnLst>
                <a:rect l="0" t="0" r="r" b="b"/>
                <a:pathLst>
                  <a:path w="491" h="612">
                    <a:moveTo>
                      <a:pt x="45" y="612"/>
                    </a:moveTo>
                    <a:cubicBezTo>
                      <a:pt x="163" y="460"/>
                      <a:pt x="17" y="225"/>
                      <a:pt x="17" y="225"/>
                    </a:cubicBezTo>
                    <a:cubicBezTo>
                      <a:pt x="0" y="186"/>
                      <a:pt x="18" y="141"/>
                      <a:pt x="56" y="124"/>
                    </a:cubicBezTo>
                    <a:cubicBezTo>
                      <a:pt x="298" y="17"/>
                      <a:pt x="298" y="17"/>
                      <a:pt x="298" y="17"/>
                    </a:cubicBezTo>
                    <a:cubicBezTo>
                      <a:pt x="336" y="0"/>
                      <a:pt x="381" y="18"/>
                      <a:pt x="398" y="56"/>
                    </a:cubicBezTo>
                    <a:cubicBezTo>
                      <a:pt x="398" y="56"/>
                      <a:pt x="491" y="177"/>
                      <a:pt x="417" y="267"/>
                    </a:cubicBezTo>
                    <a:lnTo>
                      <a:pt x="45" y="612"/>
                    </a:lnTo>
                    <a:close/>
                  </a:path>
                </a:pathLst>
              </a:custGeom>
              <a:gradFill rotWithShape="1">
                <a:gsLst>
                  <a:gs pos="0">
                    <a:srgbClr val="DCDCDC"/>
                  </a:gs>
                  <a:gs pos="50000">
                    <a:srgbClr val="FAFAFA"/>
                  </a:gs>
                  <a:gs pos="100000">
                    <a:srgbClr val="DCDCDC"/>
                  </a:gs>
                </a:gsLst>
                <a:lin ang="2700000" scaled="1"/>
              </a:gradFill>
              <a:ln w="9525">
                <a:noFill/>
                <a:round/>
                <a:headEnd/>
                <a:tailEnd/>
              </a:ln>
            </p:spPr>
            <p:txBody>
              <a:bodyPr/>
              <a:lstStyle/>
              <a:p>
                <a:endParaRPr lang="zh-CN" altLang="en-US">
                  <a:latin typeface="黑体" pitchFamily="49" charset="-122"/>
                  <a:ea typeface="黑体" pitchFamily="49" charset="-122"/>
                </a:endParaRPr>
              </a:p>
            </p:txBody>
          </p:sp>
          <p:pic>
            <p:nvPicPr>
              <p:cNvPr id="102" name="Picture 71"/>
              <p:cNvPicPr>
                <a:picLocks noChangeAspect="1" noChangeArrowheads="1"/>
              </p:cNvPicPr>
              <p:nvPr/>
            </p:nvPicPr>
            <p:blipFill>
              <a:blip r:embed="rId13" cstate="print"/>
              <a:srcRect/>
              <a:stretch>
                <a:fillRect/>
              </a:stretch>
            </p:blipFill>
            <p:spPr bwMode="auto">
              <a:xfrm>
                <a:off x="2449" y="1820"/>
                <a:ext cx="961" cy="1134"/>
              </a:xfrm>
              <a:prstGeom prst="rect">
                <a:avLst/>
              </a:prstGeom>
              <a:noFill/>
              <a:ln w="9525">
                <a:noFill/>
                <a:miter lim="800000"/>
                <a:headEnd/>
                <a:tailEnd/>
              </a:ln>
              <a:effectLst/>
            </p:spPr>
          </p:pic>
        </p:grpSp>
        <p:sp>
          <p:nvSpPr>
            <p:cNvPr id="100" name="Rectangle 134"/>
            <p:cNvSpPr>
              <a:spLocks noChangeArrowheads="1"/>
            </p:cNvSpPr>
            <p:nvPr/>
          </p:nvSpPr>
          <p:spPr bwMode="auto">
            <a:xfrm>
              <a:off x="1835696" y="3521230"/>
              <a:ext cx="1422184" cy="461665"/>
            </a:xfrm>
            <a:prstGeom prst="rect">
              <a:avLst/>
            </a:prstGeom>
            <a:noFill/>
            <a:ln w="9525" algn="ctr">
              <a:noFill/>
              <a:miter lim="800000"/>
              <a:headEnd/>
              <a:tailEnd/>
            </a:ln>
            <a:effectLst/>
          </p:spPr>
          <p:txBody>
            <a:bodyPr wrap="none" anchor="ctr">
              <a:spAutoFit/>
            </a:bodyPr>
            <a:lstStyle/>
            <a:p>
              <a:pPr>
                <a:spcBef>
                  <a:spcPct val="50000"/>
                </a:spcBef>
              </a:pPr>
              <a:r>
                <a:rPr lang="zh-CN" altLang="en-US" sz="2400" b="1" dirty="0" smtClean="0">
                  <a:latin typeface="黑体" pitchFamily="49" charset="-122"/>
                  <a:ea typeface="黑体" pitchFamily="49" charset="-122"/>
                </a:rPr>
                <a:t>活血化瘀</a:t>
              </a:r>
              <a:endParaRPr lang="zh-CN" altLang="en-US" sz="2400" b="1" dirty="0">
                <a:latin typeface="黑体" pitchFamily="49" charset="-122"/>
                <a:ea typeface="黑体" pitchFamily="49" charset="-122"/>
              </a:endParaRPr>
            </a:p>
          </p:txBody>
        </p:sp>
      </p:grpSp>
      <p:sp>
        <p:nvSpPr>
          <p:cNvPr id="103" name="Rectangle 134"/>
          <p:cNvSpPr>
            <a:spLocks noChangeArrowheads="1"/>
          </p:cNvSpPr>
          <p:nvPr/>
        </p:nvSpPr>
        <p:spPr bwMode="auto">
          <a:xfrm>
            <a:off x="5132348" y="3087169"/>
            <a:ext cx="1733167" cy="400110"/>
          </a:xfrm>
          <a:prstGeom prst="rect">
            <a:avLst/>
          </a:prstGeom>
          <a:noFill/>
          <a:ln w="9525" algn="ctr">
            <a:noFill/>
            <a:miter lim="800000"/>
            <a:headEnd/>
            <a:tailEnd/>
          </a:ln>
          <a:effectLst/>
        </p:spPr>
        <p:txBody>
          <a:bodyPr wrap="none" anchor="ctr">
            <a:spAutoFit/>
          </a:bodyPr>
          <a:lstStyle/>
          <a:p>
            <a:pPr>
              <a:spcBef>
                <a:spcPct val="50000"/>
              </a:spcBef>
            </a:pPr>
            <a:r>
              <a:rPr lang="zh-CN" altLang="en-US" sz="2000" b="1" dirty="0" smtClean="0">
                <a:solidFill>
                  <a:schemeClr val="bg1"/>
                </a:solidFill>
                <a:latin typeface="黑体" pitchFamily="49" charset="-122"/>
                <a:ea typeface="黑体" pitchFamily="49" charset="-122"/>
              </a:rPr>
              <a:t>按法，点压法</a:t>
            </a:r>
            <a:endParaRPr lang="zh-CN" altLang="en-US" sz="2000" b="1" dirty="0">
              <a:solidFill>
                <a:schemeClr val="bg1"/>
              </a:solidFill>
              <a:latin typeface="黑体" pitchFamily="49" charset="-122"/>
              <a:ea typeface="黑体" pitchFamily="49" charset="-122"/>
            </a:endParaRPr>
          </a:p>
        </p:txBody>
      </p:sp>
      <p:grpSp>
        <p:nvGrpSpPr>
          <p:cNvPr id="104" name="组合 103"/>
          <p:cNvGrpSpPr/>
          <p:nvPr/>
        </p:nvGrpSpPr>
        <p:grpSpPr>
          <a:xfrm>
            <a:off x="1141723" y="3677641"/>
            <a:ext cx="6886286" cy="1479551"/>
            <a:chOff x="1214106" y="4235466"/>
            <a:chExt cx="6886286" cy="1479551"/>
          </a:xfrm>
        </p:grpSpPr>
        <p:sp>
          <p:nvSpPr>
            <p:cNvPr id="105" name="Freeform 121"/>
            <p:cNvSpPr>
              <a:spLocks/>
            </p:cNvSpPr>
            <p:nvPr/>
          </p:nvSpPr>
          <p:spPr bwMode="auto">
            <a:xfrm>
              <a:off x="1214106" y="4814904"/>
              <a:ext cx="6886286" cy="755650"/>
            </a:xfrm>
            <a:custGeom>
              <a:avLst/>
              <a:gdLst/>
              <a:ahLst/>
              <a:cxnLst>
                <a:cxn ang="0">
                  <a:pos x="3584" y="389"/>
                </a:cxn>
                <a:cxn ang="0">
                  <a:pos x="3408" y="476"/>
                </a:cxn>
                <a:cxn ang="0">
                  <a:pos x="79" y="476"/>
                </a:cxn>
                <a:cxn ang="0">
                  <a:pos x="0" y="389"/>
                </a:cxn>
                <a:cxn ang="0">
                  <a:pos x="0" y="89"/>
                </a:cxn>
                <a:cxn ang="0">
                  <a:pos x="120" y="0"/>
                </a:cxn>
                <a:cxn ang="0">
                  <a:pos x="3408" y="2"/>
                </a:cxn>
                <a:cxn ang="0">
                  <a:pos x="3584" y="89"/>
                </a:cxn>
                <a:cxn ang="0">
                  <a:pos x="3584" y="389"/>
                </a:cxn>
              </a:cxnLst>
              <a:rect l="0" t="0" r="r" b="b"/>
              <a:pathLst>
                <a:path w="3584" h="476">
                  <a:moveTo>
                    <a:pt x="3584" y="389"/>
                  </a:moveTo>
                  <a:cubicBezTo>
                    <a:pt x="3584" y="437"/>
                    <a:pt x="3505" y="476"/>
                    <a:pt x="3408" y="476"/>
                  </a:cubicBezTo>
                  <a:cubicBezTo>
                    <a:pt x="176" y="476"/>
                    <a:pt x="79" y="476"/>
                    <a:pt x="79" y="476"/>
                  </a:cubicBezTo>
                  <a:cubicBezTo>
                    <a:pt x="63" y="476"/>
                    <a:pt x="0" y="437"/>
                    <a:pt x="0" y="389"/>
                  </a:cubicBezTo>
                  <a:cubicBezTo>
                    <a:pt x="0" y="89"/>
                    <a:pt x="0" y="89"/>
                    <a:pt x="0" y="89"/>
                  </a:cubicBezTo>
                  <a:cubicBezTo>
                    <a:pt x="0" y="41"/>
                    <a:pt x="23" y="0"/>
                    <a:pt x="120" y="0"/>
                  </a:cubicBezTo>
                  <a:cubicBezTo>
                    <a:pt x="3352" y="0"/>
                    <a:pt x="3408" y="2"/>
                    <a:pt x="3408" y="2"/>
                  </a:cubicBezTo>
                  <a:cubicBezTo>
                    <a:pt x="3505" y="2"/>
                    <a:pt x="3584" y="41"/>
                    <a:pt x="3584" y="89"/>
                  </a:cubicBezTo>
                  <a:lnTo>
                    <a:pt x="3584" y="389"/>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zh-CN" altLang="en-US">
                <a:latin typeface="微软雅黑" pitchFamily="34" charset="-122"/>
                <a:ea typeface="微软雅黑" pitchFamily="34" charset="-122"/>
              </a:endParaRPr>
            </a:p>
          </p:txBody>
        </p:sp>
        <p:pic>
          <p:nvPicPr>
            <p:cNvPr id="106" name="Picture 122"/>
            <p:cNvPicPr>
              <a:picLocks noChangeAspect="1" noChangeArrowheads="1"/>
            </p:cNvPicPr>
            <p:nvPr/>
          </p:nvPicPr>
          <p:blipFill>
            <a:blip r:embed="rId11" cstate="print">
              <a:lum bright="-66000"/>
            </a:blip>
            <a:srcRect t="5632"/>
            <a:stretch>
              <a:fillRect/>
            </a:stretch>
          </p:blipFill>
          <p:spPr bwMode="auto">
            <a:xfrm>
              <a:off x="2125375" y="4830779"/>
              <a:ext cx="3676390" cy="884238"/>
            </a:xfrm>
            <a:prstGeom prst="rect">
              <a:avLst/>
            </a:prstGeom>
            <a:noFill/>
            <a:ln w="9525">
              <a:noFill/>
              <a:miter lim="800000"/>
              <a:headEnd/>
              <a:tailEnd/>
            </a:ln>
            <a:effectLst/>
          </p:spPr>
        </p:pic>
        <p:sp>
          <p:nvSpPr>
            <p:cNvPr id="107" name="Freeform 124"/>
            <p:cNvSpPr>
              <a:spLocks/>
            </p:cNvSpPr>
            <p:nvPr/>
          </p:nvSpPr>
          <p:spPr bwMode="auto">
            <a:xfrm>
              <a:off x="1248553" y="4686785"/>
              <a:ext cx="3860115" cy="898056"/>
            </a:xfrm>
            <a:custGeom>
              <a:avLst/>
              <a:gdLst/>
              <a:ahLst/>
              <a:cxnLst>
                <a:cxn ang="0">
                  <a:pos x="711" y="346"/>
                </a:cxn>
                <a:cxn ang="0">
                  <a:pos x="99" y="487"/>
                </a:cxn>
                <a:cxn ang="0">
                  <a:pos x="76" y="487"/>
                </a:cxn>
                <a:cxn ang="0">
                  <a:pos x="0" y="411"/>
                </a:cxn>
                <a:cxn ang="0">
                  <a:pos x="0" y="146"/>
                </a:cxn>
                <a:cxn ang="0">
                  <a:pos x="76" y="70"/>
                </a:cxn>
                <a:cxn ang="0">
                  <a:pos x="444" y="70"/>
                </a:cxn>
                <a:cxn ang="0">
                  <a:pos x="1083" y="0"/>
                </a:cxn>
                <a:cxn ang="0">
                  <a:pos x="711" y="346"/>
                </a:cxn>
              </a:cxnLst>
              <a:rect l="0" t="0" r="r" b="b"/>
              <a:pathLst>
                <a:path w="1083" h="498">
                  <a:moveTo>
                    <a:pt x="711" y="346"/>
                  </a:moveTo>
                  <a:cubicBezTo>
                    <a:pt x="592" y="498"/>
                    <a:pt x="99" y="487"/>
                    <a:pt x="99" y="487"/>
                  </a:cubicBezTo>
                  <a:cubicBezTo>
                    <a:pt x="76" y="487"/>
                    <a:pt x="76" y="487"/>
                    <a:pt x="76" y="487"/>
                  </a:cubicBezTo>
                  <a:cubicBezTo>
                    <a:pt x="34" y="487"/>
                    <a:pt x="0" y="453"/>
                    <a:pt x="0" y="411"/>
                  </a:cubicBezTo>
                  <a:cubicBezTo>
                    <a:pt x="0" y="146"/>
                    <a:pt x="0" y="146"/>
                    <a:pt x="0" y="146"/>
                  </a:cubicBezTo>
                  <a:cubicBezTo>
                    <a:pt x="0" y="104"/>
                    <a:pt x="34" y="70"/>
                    <a:pt x="76" y="70"/>
                  </a:cubicBezTo>
                  <a:cubicBezTo>
                    <a:pt x="444" y="70"/>
                    <a:pt x="444" y="70"/>
                    <a:pt x="444" y="70"/>
                  </a:cubicBezTo>
                  <a:cubicBezTo>
                    <a:pt x="444" y="70"/>
                    <a:pt x="1008" y="89"/>
                    <a:pt x="1083" y="0"/>
                  </a:cubicBezTo>
                  <a:lnTo>
                    <a:pt x="711" y="346"/>
                  </a:lnTo>
                  <a:close/>
                </a:path>
              </a:pathLst>
            </a:custGeom>
            <a:gradFill rotWithShape="1">
              <a:gsLst>
                <a:gs pos="0">
                  <a:srgbClr val="FDFDFD"/>
                </a:gs>
                <a:gs pos="100000">
                  <a:srgbClr val="C3C3C3"/>
                </a:gs>
              </a:gsLst>
              <a:lin ang="2700000" scaled="1"/>
            </a:gradFill>
            <a:ln w="9525">
              <a:noFill/>
              <a:round/>
              <a:headEnd/>
              <a:tailEnd/>
            </a:ln>
          </p:spPr>
          <p:txBody>
            <a:bodyPr/>
            <a:lstStyle/>
            <a:p>
              <a:endParaRPr lang="zh-CN" altLang="en-US">
                <a:latin typeface="微软雅黑" pitchFamily="34" charset="-122"/>
                <a:ea typeface="微软雅黑" pitchFamily="34" charset="-122"/>
              </a:endParaRPr>
            </a:p>
          </p:txBody>
        </p:sp>
        <p:sp>
          <p:nvSpPr>
            <p:cNvPr id="108" name="Freeform 125"/>
            <p:cNvSpPr>
              <a:spLocks/>
            </p:cNvSpPr>
            <p:nvPr/>
          </p:nvSpPr>
          <p:spPr bwMode="auto">
            <a:xfrm>
              <a:off x="1397948" y="4776896"/>
              <a:ext cx="3479838" cy="737689"/>
            </a:xfrm>
            <a:custGeom>
              <a:avLst/>
              <a:gdLst/>
              <a:ahLst/>
              <a:cxnLst>
                <a:cxn ang="0">
                  <a:pos x="671" y="285"/>
                </a:cxn>
                <a:cxn ang="0">
                  <a:pos x="91" y="397"/>
                </a:cxn>
                <a:cxn ang="0">
                  <a:pos x="70" y="397"/>
                </a:cxn>
                <a:cxn ang="0">
                  <a:pos x="0" y="335"/>
                </a:cxn>
                <a:cxn ang="0">
                  <a:pos x="0" y="120"/>
                </a:cxn>
                <a:cxn ang="0">
                  <a:pos x="70" y="58"/>
                </a:cxn>
                <a:cxn ang="0">
                  <a:pos x="409" y="58"/>
                </a:cxn>
                <a:cxn ang="0">
                  <a:pos x="976" y="0"/>
                </a:cxn>
                <a:cxn ang="0">
                  <a:pos x="671" y="285"/>
                </a:cxn>
              </a:cxnLst>
              <a:rect l="0" t="0" r="r" b="b"/>
              <a:pathLst>
                <a:path w="976" h="409">
                  <a:moveTo>
                    <a:pt x="671" y="285"/>
                  </a:moveTo>
                  <a:cubicBezTo>
                    <a:pt x="562" y="409"/>
                    <a:pt x="91" y="397"/>
                    <a:pt x="91" y="397"/>
                  </a:cubicBezTo>
                  <a:cubicBezTo>
                    <a:pt x="70" y="397"/>
                    <a:pt x="70" y="397"/>
                    <a:pt x="70" y="397"/>
                  </a:cubicBezTo>
                  <a:cubicBezTo>
                    <a:pt x="31" y="397"/>
                    <a:pt x="0" y="369"/>
                    <a:pt x="0" y="335"/>
                  </a:cubicBezTo>
                  <a:cubicBezTo>
                    <a:pt x="0" y="120"/>
                    <a:pt x="0" y="120"/>
                    <a:pt x="0" y="120"/>
                  </a:cubicBezTo>
                  <a:cubicBezTo>
                    <a:pt x="0" y="85"/>
                    <a:pt x="31" y="58"/>
                    <a:pt x="70" y="58"/>
                  </a:cubicBezTo>
                  <a:cubicBezTo>
                    <a:pt x="409" y="58"/>
                    <a:pt x="409" y="58"/>
                    <a:pt x="409" y="58"/>
                  </a:cubicBezTo>
                  <a:cubicBezTo>
                    <a:pt x="409" y="58"/>
                    <a:pt x="907" y="73"/>
                    <a:pt x="976" y="0"/>
                  </a:cubicBezTo>
                  <a:lnTo>
                    <a:pt x="671" y="285"/>
                  </a:lnTo>
                  <a:close/>
                </a:path>
              </a:pathLst>
            </a:custGeom>
            <a:solidFill>
              <a:schemeClr val="bg1"/>
            </a:solidFill>
            <a:ln w="9525">
              <a:noFill/>
              <a:round/>
              <a:headEnd/>
              <a:tailEnd/>
            </a:ln>
          </p:spPr>
          <p:txBody>
            <a:bodyPr/>
            <a:lstStyle/>
            <a:p>
              <a:endParaRPr lang="zh-CN" altLang="en-US">
                <a:latin typeface="微软雅黑" pitchFamily="34" charset="-122"/>
                <a:ea typeface="微软雅黑" pitchFamily="34" charset="-122"/>
              </a:endParaRPr>
            </a:p>
          </p:txBody>
        </p:sp>
        <p:sp>
          <p:nvSpPr>
            <p:cNvPr id="109" name="Freeform 126"/>
            <p:cNvSpPr>
              <a:spLocks/>
            </p:cNvSpPr>
            <p:nvPr/>
          </p:nvSpPr>
          <p:spPr bwMode="auto">
            <a:xfrm>
              <a:off x="1396439" y="4779187"/>
              <a:ext cx="3479838" cy="737689"/>
            </a:xfrm>
            <a:custGeom>
              <a:avLst/>
              <a:gdLst/>
              <a:ahLst/>
              <a:cxnLst>
                <a:cxn ang="0">
                  <a:pos x="671" y="285"/>
                </a:cxn>
                <a:cxn ang="0">
                  <a:pos x="91" y="397"/>
                </a:cxn>
                <a:cxn ang="0">
                  <a:pos x="70" y="397"/>
                </a:cxn>
                <a:cxn ang="0">
                  <a:pos x="0" y="335"/>
                </a:cxn>
                <a:cxn ang="0">
                  <a:pos x="0" y="120"/>
                </a:cxn>
                <a:cxn ang="0">
                  <a:pos x="70" y="58"/>
                </a:cxn>
                <a:cxn ang="0">
                  <a:pos x="409" y="58"/>
                </a:cxn>
                <a:cxn ang="0">
                  <a:pos x="976" y="0"/>
                </a:cxn>
                <a:cxn ang="0">
                  <a:pos x="671" y="285"/>
                </a:cxn>
              </a:cxnLst>
              <a:rect l="0" t="0" r="r" b="b"/>
              <a:pathLst>
                <a:path w="976" h="409">
                  <a:moveTo>
                    <a:pt x="671" y="285"/>
                  </a:moveTo>
                  <a:cubicBezTo>
                    <a:pt x="562" y="409"/>
                    <a:pt x="91" y="397"/>
                    <a:pt x="91" y="397"/>
                  </a:cubicBezTo>
                  <a:cubicBezTo>
                    <a:pt x="70" y="397"/>
                    <a:pt x="70" y="397"/>
                    <a:pt x="70" y="397"/>
                  </a:cubicBezTo>
                  <a:cubicBezTo>
                    <a:pt x="31" y="397"/>
                    <a:pt x="0" y="369"/>
                    <a:pt x="0" y="335"/>
                  </a:cubicBezTo>
                  <a:cubicBezTo>
                    <a:pt x="0" y="120"/>
                    <a:pt x="0" y="120"/>
                    <a:pt x="0" y="120"/>
                  </a:cubicBezTo>
                  <a:cubicBezTo>
                    <a:pt x="0" y="85"/>
                    <a:pt x="31" y="58"/>
                    <a:pt x="70" y="58"/>
                  </a:cubicBezTo>
                  <a:cubicBezTo>
                    <a:pt x="409" y="58"/>
                    <a:pt x="409" y="58"/>
                    <a:pt x="409" y="58"/>
                  </a:cubicBezTo>
                  <a:cubicBezTo>
                    <a:pt x="409" y="58"/>
                    <a:pt x="907" y="73"/>
                    <a:pt x="976" y="0"/>
                  </a:cubicBezTo>
                  <a:lnTo>
                    <a:pt x="671" y="285"/>
                  </a:lnTo>
                  <a:close/>
                </a:path>
              </a:pathLst>
            </a:custGeom>
            <a:ln>
              <a:headEnd/>
              <a:tailEnd/>
            </a:ln>
          </p:spPr>
          <p:style>
            <a:lnRef idx="3">
              <a:schemeClr val="lt1"/>
            </a:lnRef>
            <a:fillRef idx="1">
              <a:schemeClr val="accent6"/>
            </a:fillRef>
            <a:effectRef idx="1">
              <a:schemeClr val="accent6"/>
            </a:effectRef>
            <a:fontRef idx="minor">
              <a:schemeClr val="lt1"/>
            </a:fontRef>
          </p:style>
          <p:txBody>
            <a:bodyPr/>
            <a:lstStyle/>
            <a:p>
              <a:endParaRPr lang="zh-CN" altLang="en-US">
                <a:latin typeface="微软雅黑" pitchFamily="34" charset="-122"/>
                <a:ea typeface="微软雅黑" pitchFamily="34" charset="-122"/>
              </a:endParaRPr>
            </a:p>
          </p:txBody>
        </p:sp>
        <p:pic>
          <p:nvPicPr>
            <p:cNvPr id="110" name="Picture 127"/>
            <p:cNvPicPr>
              <a:picLocks noChangeAspect="1" noChangeArrowheads="1"/>
            </p:cNvPicPr>
            <p:nvPr/>
          </p:nvPicPr>
          <p:blipFill>
            <a:blip r:embed="rId12" cstate="print"/>
            <a:srcRect/>
            <a:stretch>
              <a:fillRect/>
            </a:stretch>
          </p:blipFill>
          <p:spPr bwMode="auto">
            <a:xfrm>
              <a:off x="2049851" y="4743295"/>
              <a:ext cx="2950166" cy="804127"/>
            </a:xfrm>
            <a:prstGeom prst="rect">
              <a:avLst/>
            </a:prstGeom>
            <a:noFill/>
            <a:ln w="9525">
              <a:noFill/>
              <a:miter lim="800000"/>
              <a:headEnd/>
              <a:tailEnd/>
            </a:ln>
            <a:effectLst/>
          </p:spPr>
        </p:pic>
        <p:grpSp>
          <p:nvGrpSpPr>
            <p:cNvPr id="111" name="Group 128"/>
            <p:cNvGrpSpPr>
              <a:grpSpLocks/>
            </p:cNvGrpSpPr>
            <p:nvPr/>
          </p:nvGrpSpPr>
          <p:grpSpPr bwMode="auto">
            <a:xfrm>
              <a:off x="3622267" y="4235466"/>
              <a:ext cx="1750482" cy="1104242"/>
              <a:chOff x="2353" y="1517"/>
              <a:chExt cx="1160" cy="1446"/>
            </a:xfrm>
          </p:grpSpPr>
          <p:sp>
            <p:nvSpPr>
              <p:cNvPr id="113" name="Freeform 129"/>
              <p:cNvSpPr>
                <a:spLocks/>
              </p:cNvSpPr>
              <p:nvPr/>
            </p:nvSpPr>
            <p:spPr bwMode="auto">
              <a:xfrm>
                <a:off x="2353" y="1517"/>
                <a:ext cx="1160" cy="1446"/>
              </a:xfrm>
              <a:custGeom>
                <a:avLst/>
                <a:gdLst/>
                <a:ahLst/>
                <a:cxnLst>
                  <a:cxn ang="0">
                    <a:pos x="45" y="612"/>
                  </a:cxn>
                  <a:cxn ang="0">
                    <a:pos x="17" y="225"/>
                  </a:cxn>
                  <a:cxn ang="0">
                    <a:pos x="56" y="124"/>
                  </a:cxn>
                  <a:cxn ang="0">
                    <a:pos x="298" y="17"/>
                  </a:cxn>
                  <a:cxn ang="0">
                    <a:pos x="398" y="56"/>
                  </a:cxn>
                  <a:cxn ang="0">
                    <a:pos x="417" y="267"/>
                  </a:cxn>
                  <a:cxn ang="0">
                    <a:pos x="45" y="612"/>
                  </a:cxn>
                </a:cxnLst>
                <a:rect l="0" t="0" r="r" b="b"/>
                <a:pathLst>
                  <a:path w="491" h="612">
                    <a:moveTo>
                      <a:pt x="45" y="612"/>
                    </a:moveTo>
                    <a:cubicBezTo>
                      <a:pt x="163" y="460"/>
                      <a:pt x="17" y="225"/>
                      <a:pt x="17" y="225"/>
                    </a:cubicBezTo>
                    <a:cubicBezTo>
                      <a:pt x="0" y="186"/>
                      <a:pt x="18" y="141"/>
                      <a:pt x="56" y="124"/>
                    </a:cubicBezTo>
                    <a:cubicBezTo>
                      <a:pt x="298" y="17"/>
                      <a:pt x="298" y="17"/>
                      <a:pt x="298" y="17"/>
                    </a:cubicBezTo>
                    <a:cubicBezTo>
                      <a:pt x="336" y="0"/>
                      <a:pt x="381" y="18"/>
                      <a:pt x="398" y="56"/>
                    </a:cubicBezTo>
                    <a:cubicBezTo>
                      <a:pt x="398" y="56"/>
                      <a:pt x="491" y="177"/>
                      <a:pt x="417" y="267"/>
                    </a:cubicBezTo>
                    <a:lnTo>
                      <a:pt x="45" y="612"/>
                    </a:lnTo>
                    <a:close/>
                  </a:path>
                </a:pathLst>
              </a:custGeom>
              <a:gradFill rotWithShape="1">
                <a:gsLst>
                  <a:gs pos="0">
                    <a:srgbClr val="DCDCDC"/>
                  </a:gs>
                  <a:gs pos="50000">
                    <a:srgbClr val="FAFAFA"/>
                  </a:gs>
                  <a:gs pos="100000">
                    <a:srgbClr val="DCDCDC"/>
                  </a:gs>
                </a:gsLst>
                <a:lin ang="2700000" scaled="1"/>
              </a:gradFill>
              <a:ln w="9525">
                <a:noFill/>
                <a:round/>
                <a:headEnd/>
                <a:tailEnd/>
              </a:ln>
            </p:spPr>
            <p:txBody>
              <a:bodyPr/>
              <a:lstStyle/>
              <a:p>
                <a:endParaRPr lang="zh-CN" altLang="en-US">
                  <a:latin typeface="微软雅黑" pitchFamily="34" charset="-122"/>
                  <a:ea typeface="微软雅黑" pitchFamily="34" charset="-122"/>
                </a:endParaRPr>
              </a:p>
            </p:txBody>
          </p:sp>
          <p:pic>
            <p:nvPicPr>
              <p:cNvPr id="114" name="Picture 130"/>
              <p:cNvPicPr>
                <a:picLocks noChangeAspect="1" noChangeArrowheads="1"/>
              </p:cNvPicPr>
              <p:nvPr/>
            </p:nvPicPr>
            <p:blipFill>
              <a:blip r:embed="rId13" cstate="print"/>
              <a:srcRect/>
              <a:stretch>
                <a:fillRect/>
              </a:stretch>
            </p:blipFill>
            <p:spPr bwMode="auto">
              <a:xfrm>
                <a:off x="2449" y="1820"/>
                <a:ext cx="961" cy="1134"/>
              </a:xfrm>
              <a:prstGeom prst="rect">
                <a:avLst/>
              </a:prstGeom>
              <a:noFill/>
              <a:ln w="9525">
                <a:noFill/>
                <a:miter lim="800000"/>
                <a:headEnd/>
                <a:tailEnd/>
              </a:ln>
              <a:effectLst/>
            </p:spPr>
          </p:pic>
        </p:grpSp>
        <p:sp>
          <p:nvSpPr>
            <p:cNvPr id="112" name="Rectangle 134"/>
            <p:cNvSpPr>
              <a:spLocks noChangeArrowheads="1"/>
            </p:cNvSpPr>
            <p:nvPr/>
          </p:nvSpPr>
          <p:spPr bwMode="auto">
            <a:xfrm>
              <a:off x="1860264" y="4941168"/>
              <a:ext cx="1422184" cy="461665"/>
            </a:xfrm>
            <a:prstGeom prst="rect">
              <a:avLst/>
            </a:prstGeom>
            <a:noFill/>
            <a:ln w="9525" algn="ctr">
              <a:noFill/>
              <a:miter lim="800000"/>
              <a:headEnd/>
              <a:tailEnd/>
            </a:ln>
            <a:effectLst/>
          </p:spPr>
          <p:txBody>
            <a:bodyPr wrap="none" anchor="ctr">
              <a:spAutoFit/>
            </a:bodyPr>
            <a:lstStyle/>
            <a:p>
              <a:pPr>
                <a:spcBef>
                  <a:spcPct val="50000"/>
                </a:spcBef>
              </a:pPr>
              <a:r>
                <a:rPr lang="zh-CN" altLang="en-US" sz="2400" b="1" dirty="0" smtClean="0">
                  <a:latin typeface="黑体" pitchFamily="49" charset="-122"/>
                  <a:ea typeface="黑体" pitchFamily="49" charset="-122"/>
                </a:rPr>
                <a:t>理筋整复</a:t>
              </a:r>
              <a:endParaRPr lang="zh-CN" altLang="en-US" sz="2400" b="1" dirty="0">
                <a:latin typeface="黑体" pitchFamily="49" charset="-122"/>
                <a:ea typeface="黑体" pitchFamily="49" charset="-122"/>
              </a:endParaRPr>
            </a:p>
          </p:txBody>
        </p:sp>
      </p:grpSp>
      <p:sp>
        <p:nvSpPr>
          <p:cNvPr id="19" name="Rectangle 134"/>
          <p:cNvSpPr>
            <a:spLocks noChangeArrowheads="1"/>
          </p:cNvSpPr>
          <p:nvPr/>
        </p:nvSpPr>
        <p:spPr bwMode="auto">
          <a:xfrm>
            <a:off x="5049313" y="4442811"/>
            <a:ext cx="4023281" cy="400114"/>
          </a:xfrm>
          <a:prstGeom prst="rect">
            <a:avLst/>
          </a:prstGeom>
          <a:noFill/>
          <a:ln w="9525" algn="ctr">
            <a:noFill/>
            <a:miter lim="800000"/>
            <a:headEnd/>
            <a:tailEnd/>
          </a:ln>
          <a:effectLst/>
        </p:spPr>
        <p:txBody>
          <a:bodyPr wrap="square" anchor="ctr">
            <a:spAutoFit/>
          </a:bodyPr>
          <a:lstStyle/>
          <a:p>
            <a:pPr>
              <a:spcBef>
                <a:spcPct val="50000"/>
              </a:spcBef>
            </a:pPr>
            <a:r>
              <a:rPr lang="zh-CN" altLang="en-US" sz="2000" b="1" dirty="0" smtClean="0">
                <a:solidFill>
                  <a:schemeClr val="bg1"/>
                </a:solidFill>
                <a:latin typeface="黑体" pitchFamily="49" charset="-122"/>
                <a:ea typeface="黑体" pitchFamily="49" charset="-122"/>
              </a:rPr>
              <a:t>扳法，直腿抬高法</a:t>
            </a:r>
            <a:endParaRPr lang="zh-CN" altLang="en-US" sz="2000" b="1" dirty="0">
              <a:solidFill>
                <a:schemeClr val="bg1"/>
              </a:solidFill>
              <a:latin typeface="黑体" pitchFamily="49" charset="-122"/>
              <a:ea typeface="黑体" pitchFamily="49" charset="-122"/>
            </a:endParaRPr>
          </a:p>
        </p:txBody>
      </p:sp>
      <p:sp>
        <p:nvSpPr>
          <p:cNvPr id="45" name="矩形 44"/>
          <p:cNvSpPr/>
          <p:nvPr/>
        </p:nvSpPr>
        <p:spPr>
          <a:xfrm>
            <a:off x="1403648" y="5661248"/>
            <a:ext cx="6120680" cy="1015663"/>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lnSpc>
                <a:spcPct val="150000"/>
              </a:lnSpc>
            </a:pPr>
            <a:r>
              <a:rPr lang="zh-CN" altLang="en-US" sz="2000" dirty="0" smtClean="0">
                <a:latin typeface="微软雅黑" pitchFamily="34" charset="-122"/>
                <a:ea typeface="微软雅黑" pitchFamily="34" charset="-122"/>
              </a:rPr>
              <a:t>调整腰椎后关节紊乱，解除神经根粘连，消除疼痛，恢复腰椎生理功能。</a:t>
            </a:r>
            <a:endParaRPr lang="zh-CN" altLang="en-US" dirty="0">
              <a:latin typeface="微软雅黑" pitchFamily="34" charset="-122"/>
              <a:ea typeface="微软雅黑" pitchFamily="34" charset="-122"/>
            </a:endParaRPr>
          </a:p>
        </p:txBody>
      </p:sp>
      <p:sp>
        <p:nvSpPr>
          <p:cNvPr id="47" name="下箭头 46"/>
          <p:cNvSpPr/>
          <p:nvPr/>
        </p:nvSpPr>
        <p:spPr>
          <a:xfrm>
            <a:off x="3995936" y="5157192"/>
            <a:ext cx="864096" cy="360040"/>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0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16" name="圆角矩形 15"/>
          <p:cNvSpPr/>
          <p:nvPr/>
        </p:nvSpPr>
        <p:spPr>
          <a:xfrm>
            <a:off x="5286380" y="1678008"/>
            <a:ext cx="3456384" cy="4251322"/>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a:lnSpc>
                <a:spcPct val="150000"/>
              </a:lnSpc>
            </a:pPr>
            <a:r>
              <a:rPr lang="zh-CN" altLang="en-US" sz="2400" dirty="0" smtClean="0">
                <a:latin typeface="黑体" pitchFamily="49" charset="-122"/>
                <a:ea typeface="黑体" pitchFamily="49" charset="-122"/>
              </a:rPr>
              <a:t>操作要点</a:t>
            </a:r>
            <a:endParaRPr lang="en-US" altLang="zh-CN" sz="24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latin typeface="黑体" pitchFamily="49" charset="-122"/>
                <a:ea typeface="黑体" pitchFamily="49" charset="-122"/>
              </a:rPr>
              <a:t>受术者侧仰卧位</a:t>
            </a:r>
            <a:endParaRPr lang="en-US" altLang="zh-CN"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latin typeface="黑体" pitchFamily="49" charset="-122"/>
                <a:ea typeface="黑体" pitchFamily="49" charset="-122"/>
              </a:rPr>
              <a:t>患肢在上，屈膝屈髋</a:t>
            </a:r>
            <a:endParaRPr lang="en-US" altLang="zh-CN"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latin typeface="黑体" pitchFamily="49" charset="-122"/>
                <a:ea typeface="黑体" pitchFamily="49" charset="-122"/>
              </a:rPr>
              <a:t>健肢在下，自然伸直</a:t>
            </a:r>
            <a:endParaRPr lang="en-US" altLang="zh-CN"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术者一肘或手→肩前部</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另一肘或手→臀部</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两肘或手协调做扭转活动</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一个突然地、大幅度的快速扳动，可有“喀喀”声</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pPr>
            <a:endParaRPr lang="zh-CN" altLang="en-US" dirty="0">
              <a:latin typeface="黑体" pitchFamily="49" charset="-122"/>
              <a:ea typeface="黑体" pitchFamily="49" charset="-122"/>
            </a:endParaRPr>
          </a:p>
        </p:txBody>
      </p:sp>
      <p:pic>
        <p:nvPicPr>
          <p:cNvPr id="17" name="Picture 3" descr="C:\Users\user\Desktop\李东红工作\PPT材料\图片视频\下篇\20.JPG">
            <a:hlinkClick r:id="rId5" action="ppaction://hlinkfile"/>
          </p:cNvPr>
          <p:cNvPicPr>
            <a:picLocks noChangeAspect="1" noChangeArrowheads="1"/>
          </p:cNvPicPr>
          <p:nvPr/>
        </p:nvPicPr>
        <p:blipFill>
          <a:blip r:embed="rId6" cstate="print"/>
          <a:srcRect/>
          <a:stretch>
            <a:fillRect/>
          </a:stretch>
        </p:blipFill>
        <p:spPr bwMode="auto">
          <a:xfrm>
            <a:off x="452196" y="2500306"/>
            <a:ext cx="4334118" cy="28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
          <p:cNvSpPr txBox="1">
            <a:spLocks noChangeArrowheads="1"/>
          </p:cNvSpPr>
          <p:nvPr/>
        </p:nvSpPr>
        <p:spPr bwMode="auto">
          <a:xfrm>
            <a:off x="0" y="1484784"/>
            <a:ext cx="6000792" cy="523220"/>
          </a:xfrm>
          <a:prstGeom prst="rect">
            <a:avLst/>
          </a:prstGeom>
          <a:noFill/>
          <a:ln w="9525">
            <a:noFill/>
            <a:miter lim="800000"/>
            <a:headEnd/>
            <a:tailEnd/>
          </a:ln>
        </p:spPr>
        <p:txBody>
          <a:bodyPr wrap="square">
            <a:spAutoFit/>
          </a:bodyPr>
          <a:lstStyle/>
          <a:p>
            <a:r>
              <a:rPr lang="zh-CN" altLang="en-US" sz="2800" dirty="0" smtClean="0">
                <a:solidFill>
                  <a:srgbClr val="FF0000"/>
                </a:solidFill>
                <a:latin typeface="黑体" pitchFamily="49" charset="-122"/>
                <a:ea typeface="黑体" pitchFamily="49" charset="-122"/>
              </a:rPr>
              <a:t>     主要手法</a:t>
            </a:r>
            <a:r>
              <a:rPr lang="en-US" altLang="zh-CN" sz="2800" dirty="0" smtClean="0">
                <a:solidFill>
                  <a:srgbClr val="FF0000"/>
                </a:solidFill>
                <a:latin typeface="黑体" pitchFamily="49" charset="-122"/>
                <a:ea typeface="黑体" pitchFamily="49" charset="-122"/>
              </a:rPr>
              <a:t>——</a:t>
            </a:r>
            <a:r>
              <a:rPr lang="zh-CN" altLang="en-US" sz="2800" dirty="0" smtClean="0">
                <a:solidFill>
                  <a:srgbClr val="FF0000"/>
                </a:solidFill>
                <a:latin typeface="黑体" pitchFamily="49" charset="-122"/>
                <a:ea typeface="黑体" pitchFamily="49" charset="-122"/>
              </a:rPr>
              <a:t>斜扳法</a:t>
            </a:r>
            <a:endParaRPr lang="zh-CN" altLang="en-US" sz="2800" dirty="0">
              <a:solidFill>
                <a:srgbClr val="FF0000"/>
              </a:solidFill>
              <a:latin typeface="黑体" pitchFamily="49" charset="-122"/>
              <a:ea typeface="黑体" pitchFamily="49" charset="-122"/>
            </a:endParaRPr>
          </a:p>
        </p:txBody>
      </p:sp>
      <p:sp>
        <p:nvSpPr>
          <p:cNvPr id="10"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1" name="Picture 2"/>
          <p:cNvPicPr>
            <a:picLocks noChangeAspect="1" noChangeArrowheads="1"/>
          </p:cNvPicPr>
          <p:nvPr/>
        </p:nvPicPr>
        <p:blipFill>
          <a:blip r:embed="rId7" cstate="print"/>
          <a:srcRect l="11594" r="11594"/>
          <a:stretch>
            <a:fillRect/>
          </a:stretch>
        </p:blipFill>
        <p:spPr bwMode="auto">
          <a:xfrm>
            <a:off x="-32" y="0"/>
            <a:ext cx="8604480" cy="1310818"/>
          </a:xfrm>
          <a:prstGeom prst="rect">
            <a:avLst/>
          </a:prstGeom>
          <a:noFill/>
          <a:ln w="9525">
            <a:noFill/>
            <a:miter lim="800000"/>
            <a:headEnd/>
            <a:tailEnd/>
          </a:ln>
          <a:effectLst/>
        </p:spPr>
      </p:pic>
      <p:sp>
        <p:nvSpPr>
          <p:cNvPr id="12" name="TextBox 1"/>
          <p:cNvSpPr txBox="1">
            <a:spLocks noChangeArrowheads="1"/>
          </p:cNvSpPr>
          <p:nvPr/>
        </p:nvSpPr>
        <p:spPr bwMode="auto">
          <a:xfrm>
            <a:off x="1091488" y="33265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推拿的治疗原则及常用手法</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16" name="圆角矩形 15"/>
          <p:cNvSpPr/>
          <p:nvPr/>
        </p:nvSpPr>
        <p:spPr>
          <a:xfrm>
            <a:off x="5286380" y="1678008"/>
            <a:ext cx="3456384" cy="4251322"/>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a:lnSpc>
                <a:spcPct val="150000"/>
              </a:lnSpc>
            </a:pPr>
            <a:r>
              <a:rPr lang="zh-CN" altLang="en-US" sz="2400" dirty="0" smtClean="0">
                <a:latin typeface="黑体" pitchFamily="49" charset="-122"/>
                <a:ea typeface="黑体" pitchFamily="49" charset="-122"/>
              </a:rPr>
              <a:t>操作要点</a:t>
            </a:r>
            <a:endParaRPr lang="en-US" altLang="zh-CN" sz="24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受术者侧仰卧位</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患肢在上，屈膝屈髋</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健肢在下，自然伸直</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latin typeface="黑体" pitchFamily="49" charset="-122"/>
                <a:ea typeface="黑体" pitchFamily="49" charset="-122"/>
              </a:rPr>
              <a:t>术者一肘或手→肩前部</a:t>
            </a:r>
            <a:endParaRPr lang="en-US" altLang="zh-CN"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latin typeface="黑体" pitchFamily="49" charset="-122"/>
                <a:ea typeface="黑体" pitchFamily="49" charset="-122"/>
              </a:rPr>
              <a:t>另一肘或手→臀部</a:t>
            </a:r>
            <a:endParaRPr lang="en-US" altLang="zh-CN"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两肘或手协调做扭转活动</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一个突然地、大幅度的快速扳动，可有“喀喀”声</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pPr>
            <a:endParaRPr lang="zh-CN" altLang="en-US" dirty="0">
              <a:latin typeface="黑体" pitchFamily="49" charset="-122"/>
              <a:ea typeface="黑体" pitchFamily="49" charset="-122"/>
            </a:endParaRPr>
          </a:p>
        </p:txBody>
      </p:sp>
      <p:pic>
        <p:nvPicPr>
          <p:cNvPr id="17" name="Picture 3" descr="C:\Users\user\Desktop\李东红工作\PPT材料\图片视频\下篇\20.JPG">
            <a:hlinkClick r:id="rId5" action="ppaction://hlinkfile"/>
          </p:cNvPr>
          <p:cNvPicPr>
            <a:picLocks noChangeAspect="1" noChangeArrowheads="1"/>
          </p:cNvPicPr>
          <p:nvPr/>
        </p:nvPicPr>
        <p:blipFill>
          <a:blip r:embed="rId6" cstate="print"/>
          <a:srcRect/>
          <a:stretch>
            <a:fillRect/>
          </a:stretch>
        </p:blipFill>
        <p:spPr bwMode="auto">
          <a:xfrm>
            <a:off x="452196" y="2500306"/>
            <a:ext cx="4334118" cy="28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1"/>
          <p:cNvSpPr txBox="1">
            <a:spLocks noChangeArrowheads="1"/>
          </p:cNvSpPr>
          <p:nvPr/>
        </p:nvSpPr>
        <p:spPr bwMode="auto">
          <a:xfrm>
            <a:off x="0" y="1484784"/>
            <a:ext cx="6000792" cy="523220"/>
          </a:xfrm>
          <a:prstGeom prst="rect">
            <a:avLst/>
          </a:prstGeom>
          <a:noFill/>
          <a:ln w="9525">
            <a:noFill/>
            <a:miter lim="800000"/>
            <a:headEnd/>
            <a:tailEnd/>
          </a:ln>
        </p:spPr>
        <p:txBody>
          <a:bodyPr wrap="square">
            <a:spAutoFit/>
          </a:bodyPr>
          <a:lstStyle/>
          <a:p>
            <a:r>
              <a:rPr lang="zh-CN" altLang="en-US" sz="2800" dirty="0" smtClean="0">
                <a:solidFill>
                  <a:srgbClr val="FF0000"/>
                </a:solidFill>
                <a:latin typeface="黑体" pitchFamily="49" charset="-122"/>
                <a:ea typeface="黑体" pitchFamily="49" charset="-122"/>
              </a:rPr>
              <a:t>     主要手法</a:t>
            </a:r>
            <a:r>
              <a:rPr lang="en-US" altLang="zh-CN" sz="2800" dirty="0" smtClean="0">
                <a:solidFill>
                  <a:srgbClr val="FF0000"/>
                </a:solidFill>
                <a:latin typeface="黑体" pitchFamily="49" charset="-122"/>
                <a:ea typeface="黑体" pitchFamily="49" charset="-122"/>
              </a:rPr>
              <a:t>——</a:t>
            </a:r>
            <a:r>
              <a:rPr lang="zh-CN" altLang="en-US" sz="2800" dirty="0" smtClean="0">
                <a:solidFill>
                  <a:srgbClr val="FF0000"/>
                </a:solidFill>
                <a:latin typeface="黑体" pitchFamily="49" charset="-122"/>
                <a:ea typeface="黑体" pitchFamily="49" charset="-122"/>
              </a:rPr>
              <a:t>斜扳法</a:t>
            </a:r>
            <a:endParaRPr lang="zh-CN" altLang="en-US" sz="2800" dirty="0">
              <a:solidFill>
                <a:srgbClr val="FF0000"/>
              </a:solidFill>
              <a:latin typeface="黑体" pitchFamily="49" charset="-122"/>
              <a:ea typeface="黑体" pitchFamily="49" charset="-122"/>
            </a:endParaRPr>
          </a:p>
        </p:txBody>
      </p:sp>
      <p:sp>
        <p:nvSpPr>
          <p:cNvPr id="10"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1" name="Picture 2"/>
          <p:cNvPicPr>
            <a:picLocks noChangeAspect="1" noChangeArrowheads="1"/>
          </p:cNvPicPr>
          <p:nvPr/>
        </p:nvPicPr>
        <p:blipFill>
          <a:blip r:embed="rId7" cstate="print"/>
          <a:srcRect l="11594" r="11594"/>
          <a:stretch>
            <a:fillRect/>
          </a:stretch>
        </p:blipFill>
        <p:spPr bwMode="auto">
          <a:xfrm>
            <a:off x="-32" y="0"/>
            <a:ext cx="8604480" cy="1310818"/>
          </a:xfrm>
          <a:prstGeom prst="rect">
            <a:avLst/>
          </a:prstGeom>
          <a:noFill/>
          <a:ln w="9525">
            <a:noFill/>
            <a:miter lim="800000"/>
            <a:headEnd/>
            <a:tailEnd/>
          </a:ln>
          <a:effectLst/>
        </p:spPr>
      </p:pic>
      <p:sp>
        <p:nvSpPr>
          <p:cNvPr id="12" name="TextBox 1"/>
          <p:cNvSpPr txBox="1">
            <a:spLocks noChangeArrowheads="1"/>
          </p:cNvSpPr>
          <p:nvPr/>
        </p:nvSpPr>
        <p:spPr bwMode="auto">
          <a:xfrm>
            <a:off x="1091488" y="33265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推拿的治疗原则及常用手法</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16" name="圆角矩形 15"/>
          <p:cNvSpPr/>
          <p:nvPr/>
        </p:nvSpPr>
        <p:spPr>
          <a:xfrm>
            <a:off x="5286380" y="1678008"/>
            <a:ext cx="3456384" cy="4251322"/>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a:lnSpc>
                <a:spcPct val="150000"/>
              </a:lnSpc>
            </a:pPr>
            <a:r>
              <a:rPr lang="zh-CN" altLang="en-US" sz="2400" dirty="0" smtClean="0">
                <a:latin typeface="黑体" pitchFamily="49" charset="-122"/>
                <a:ea typeface="黑体" pitchFamily="49" charset="-122"/>
              </a:rPr>
              <a:t>操作要点</a:t>
            </a:r>
            <a:endParaRPr lang="en-US" altLang="zh-CN" sz="24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受术者侧仰卧位</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患肢在上，屈膝屈髋</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健肢在下，自然伸直</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术者一肘或手→肩前部</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solidFill>
                  <a:schemeClr val="tx2">
                    <a:lumMod val="75000"/>
                  </a:schemeClr>
                </a:solidFill>
                <a:latin typeface="黑体" pitchFamily="49" charset="-122"/>
                <a:ea typeface="黑体" pitchFamily="49" charset="-122"/>
              </a:rPr>
              <a:t>另一肘或手→臀部</a:t>
            </a:r>
            <a:endParaRPr lang="en-US" altLang="zh-CN"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latin typeface="黑体" pitchFamily="49" charset="-122"/>
                <a:ea typeface="黑体" pitchFamily="49" charset="-122"/>
              </a:rPr>
              <a:t>两肘或手协调做扭转活动</a:t>
            </a:r>
            <a:endParaRPr lang="en-US" altLang="zh-CN"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dirty="0" smtClean="0">
                <a:latin typeface="黑体" pitchFamily="49" charset="-122"/>
                <a:ea typeface="黑体" pitchFamily="49" charset="-122"/>
              </a:rPr>
              <a:t>一个突然地、大幅度的快速扳动，可有“喀喀”声</a:t>
            </a:r>
            <a:endParaRPr lang="en-US" altLang="zh-CN" dirty="0" smtClean="0">
              <a:latin typeface="黑体" pitchFamily="49" charset="-122"/>
              <a:ea typeface="黑体" pitchFamily="49" charset="-122"/>
            </a:endParaRPr>
          </a:p>
          <a:p>
            <a:pPr>
              <a:lnSpc>
                <a:spcPct val="150000"/>
              </a:lnSpc>
              <a:buClr>
                <a:srgbClr val="FF0000"/>
              </a:buClr>
            </a:pPr>
            <a:endParaRPr lang="zh-CN" altLang="en-US" dirty="0">
              <a:latin typeface="黑体" pitchFamily="49" charset="-122"/>
              <a:ea typeface="黑体" pitchFamily="49" charset="-122"/>
            </a:endParaRPr>
          </a:p>
        </p:txBody>
      </p:sp>
      <p:pic>
        <p:nvPicPr>
          <p:cNvPr id="17" name="Picture 3" descr="C:\Users\user\Desktop\李东红工作\PPT材料\图片视频\下篇\20.JPG">
            <a:hlinkClick r:id="rId5" action="ppaction://hlinkfile"/>
          </p:cNvPr>
          <p:cNvPicPr>
            <a:picLocks noChangeAspect="1" noChangeArrowheads="1"/>
          </p:cNvPicPr>
          <p:nvPr/>
        </p:nvPicPr>
        <p:blipFill>
          <a:blip r:embed="rId6" cstate="print"/>
          <a:srcRect/>
          <a:stretch>
            <a:fillRect/>
          </a:stretch>
        </p:blipFill>
        <p:spPr bwMode="auto">
          <a:xfrm>
            <a:off x="452196" y="2500306"/>
            <a:ext cx="4334118" cy="28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7" cstate="print"/>
          <a:srcRect l="11594" r="11594"/>
          <a:stretch>
            <a:fillRect/>
          </a:stretch>
        </p:blipFill>
        <p:spPr bwMode="auto">
          <a:xfrm>
            <a:off x="-32" y="0"/>
            <a:ext cx="8604480" cy="1310818"/>
          </a:xfrm>
          <a:prstGeom prst="rect">
            <a:avLst/>
          </a:prstGeom>
          <a:noFill/>
          <a:ln w="9525">
            <a:noFill/>
            <a:miter lim="800000"/>
            <a:headEnd/>
            <a:tailEnd/>
          </a:ln>
          <a:effectLst/>
        </p:spPr>
      </p:pic>
      <p:sp>
        <p:nvSpPr>
          <p:cNvPr id="11" name="TextBox 1"/>
          <p:cNvSpPr txBox="1">
            <a:spLocks noChangeArrowheads="1"/>
          </p:cNvSpPr>
          <p:nvPr/>
        </p:nvSpPr>
        <p:spPr bwMode="auto">
          <a:xfrm>
            <a:off x="1091488" y="33265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推拿的治疗原则及常用手法</a:t>
            </a:r>
            <a:endParaRPr lang="zh-CN" altLang="en-US" sz="2800" dirty="0">
              <a:latin typeface="黑体" pitchFamily="49" charset="-122"/>
              <a:ea typeface="黑体" pitchFamily="49" charset="-122"/>
            </a:endParaRPr>
          </a:p>
        </p:txBody>
      </p:sp>
      <p:sp>
        <p:nvSpPr>
          <p:cNvPr id="12" name="TextBox 1"/>
          <p:cNvSpPr txBox="1">
            <a:spLocks noChangeArrowheads="1"/>
          </p:cNvSpPr>
          <p:nvPr/>
        </p:nvSpPr>
        <p:spPr bwMode="auto">
          <a:xfrm>
            <a:off x="0" y="1484784"/>
            <a:ext cx="6000792" cy="523220"/>
          </a:xfrm>
          <a:prstGeom prst="rect">
            <a:avLst/>
          </a:prstGeom>
          <a:noFill/>
          <a:ln w="9525">
            <a:noFill/>
            <a:miter lim="800000"/>
            <a:headEnd/>
            <a:tailEnd/>
          </a:ln>
        </p:spPr>
        <p:txBody>
          <a:bodyPr wrap="square">
            <a:spAutoFit/>
          </a:bodyPr>
          <a:lstStyle/>
          <a:p>
            <a:r>
              <a:rPr lang="zh-CN" altLang="en-US" sz="2800" dirty="0" smtClean="0">
                <a:solidFill>
                  <a:srgbClr val="FF0000"/>
                </a:solidFill>
                <a:latin typeface="黑体" pitchFamily="49" charset="-122"/>
                <a:ea typeface="黑体" pitchFamily="49" charset="-122"/>
              </a:rPr>
              <a:t>     主要手法</a:t>
            </a:r>
            <a:r>
              <a:rPr lang="en-US" altLang="zh-CN" sz="2800" dirty="0" smtClean="0">
                <a:solidFill>
                  <a:srgbClr val="FF0000"/>
                </a:solidFill>
                <a:latin typeface="黑体" pitchFamily="49" charset="-122"/>
                <a:ea typeface="黑体" pitchFamily="49" charset="-122"/>
              </a:rPr>
              <a:t>——</a:t>
            </a:r>
            <a:r>
              <a:rPr lang="zh-CN" altLang="en-US" sz="2800" dirty="0" smtClean="0">
                <a:solidFill>
                  <a:srgbClr val="FF0000"/>
                </a:solidFill>
                <a:latin typeface="黑体" pitchFamily="49" charset="-122"/>
                <a:ea typeface="黑体" pitchFamily="49" charset="-122"/>
              </a:rPr>
              <a:t>斜扳法</a:t>
            </a:r>
            <a:endParaRPr lang="zh-CN" altLang="en-US" sz="2800" dirty="0">
              <a:solidFill>
                <a:srgbClr val="FF0000"/>
              </a:solidFill>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12" name="圆角矩形 11"/>
          <p:cNvSpPr/>
          <p:nvPr/>
        </p:nvSpPr>
        <p:spPr>
          <a:xfrm>
            <a:off x="5286380" y="1770536"/>
            <a:ext cx="3456384" cy="39444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a:lnSpc>
                <a:spcPct val="150000"/>
              </a:lnSpc>
            </a:pPr>
            <a:r>
              <a:rPr lang="zh-CN" altLang="en-US" sz="2400" dirty="0" smtClean="0">
                <a:latin typeface="黑体" pitchFamily="49" charset="-122"/>
                <a:ea typeface="黑体" pitchFamily="49" charset="-122"/>
              </a:rPr>
              <a:t>操作要点</a:t>
            </a:r>
            <a:endParaRPr lang="en-US" altLang="zh-CN" sz="24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latin typeface="黑体" pitchFamily="49" charset="-122"/>
                <a:ea typeface="黑体" pitchFamily="49" charset="-122"/>
              </a:rPr>
              <a:t>受术者仰卧位</a:t>
            </a:r>
            <a:endParaRPr lang="en-US" altLang="zh-CN" sz="20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latin typeface="黑体" pitchFamily="49" charset="-122"/>
                <a:ea typeface="黑体" pitchFamily="49" charset="-122"/>
              </a:rPr>
              <a:t>医者立于其侧方</a:t>
            </a:r>
            <a:endParaRPr lang="en-US" altLang="zh-CN" sz="20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医者一手→患肢踝部</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另一手→患肢膝关节</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直腿抬高至极限位，停顿数秒钟，反复</a:t>
            </a:r>
            <a:r>
              <a:rPr lang="en-US" altLang="zh-CN" sz="2000" dirty="0" smtClean="0">
                <a:solidFill>
                  <a:schemeClr val="tx2">
                    <a:lumMod val="75000"/>
                  </a:schemeClr>
                </a:solidFill>
                <a:latin typeface="黑体" pitchFamily="49" charset="-122"/>
                <a:ea typeface="黑体" pitchFamily="49" charset="-122"/>
              </a:rPr>
              <a:t>3 </a:t>
            </a:r>
            <a:r>
              <a:rPr lang="zh-CN" altLang="en-US" sz="2000" dirty="0" smtClean="0">
                <a:solidFill>
                  <a:schemeClr val="tx2">
                    <a:lumMod val="75000"/>
                  </a:schemeClr>
                </a:solidFill>
                <a:latin typeface="黑体" pitchFamily="49" charset="-122"/>
                <a:ea typeface="黑体" pitchFamily="49" charset="-122"/>
              </a:rPr>
              <a:t>～</a:t>
            </a:r>
            <a:r>
              <a:rPr lang="en-US" altLang="zh-CN" sz="2000" dirty="0" smtClean="0">
                <a:solidFill>
                  <a:schemeClr val="tx2">
                    <a:lumMod val="75000"/>
                  </a:schemeClr>
                </a:solidFill>
                <a:latin typeface="黑体" pitchFamily="49" charset="-122"/>
                <a:ea typeface="黑体" pitchFamily="49" charset="-122"/>
              </a:rPr>
              <a:t>5</a:t>
            </a:r>
            <a:r>
              <a:rPr lang="zh-CN" altLang="en-US" sz="2000" dirty="0" smtClean="0">
                <a:solidFill>
                  <a:schemeClr val="tx2">
                    <a:lumMod val="75000"/>
                  </a:schemeClr>
                </a:solidFill>
                <a:latin typeface="黑体" pitchFamily="49" charset="-122"/>
                <a:ea typeface="黑体" pitchFamily="49" charset="-122"/>
              </a:rPr>
              <a:t>次。</a:t>
            </a:r>
            <a:endParaRPr lang="en-US" altLang="zh-CN" sz="2000" dirty="0" smtClean="0">
              <a:solidFill>
                <a:schemeClr val="tx2">
                  <a:lumMod val="75000"/>
                </a:schemeClr>
              </a:solidFill>
              <a:latin typeface="黑体" pitchFamily="49" charset="-122"/>
              <a:ea typeface="黑体" pitchFamily="49" charset="-122"/>
            </a:endParaRPr>
          </a:p>
          <a:p>
            <a:pPr>
              <a:lnSpc>
                <a:spcPct val="150000"/>
              </a:lnSpc>
            </a:pPr>
            <a:endParaRPr lang="zh-CN" altLang="en-US" sz="2400" dirty="0">
              <a:latin typeface="黑体" pitchFamily="49" charset="-122"/>
              <a:ea typeface="黑体" pitchFamily="49" charset="-122"/>
            </a:endParaRPr>
          </a:p>
        </p:txBody>
      </p:sp>
      <p:pic>
        <p:nvPicPr>
          <p:cNvPr id="1026" name="Picture 2" descr="C:\Users\user\Desktop\李东红工作\PPT材料\图片视频\下篇\15.JPG">
            <a:hlinkClick r:id="rId5" action="ppaction://hlinkfile"/>
          </p:cNvPr>
          <p:cNvPicPr>
            <a:picLocks noChangeAspect="1" noChangeArrowheads="1"/>
          </p:cNvPicPr>
          <p:nvPr/>
        </p:nvPicPr>
        <p:blipFill>
          <a:blip r:embed="rId6" cstate="print">
            <a:lum bright="10000"/>
          </a:blip>
          <a:stretch>
            <a:fillRect/>
          </a:stretch>
        </p:blipFill>
        <p:spPr bwMode="auto">
          <a:xfrm>
            <a:off x="449257" y="2408160"/>
            <a:ext cx="4408495" cy="2925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
          <p:cNvSpPr txBox="1">
            <a:spLocks noChangeArrowheads="1"/>
          </p:cNvSpPr>
          <p:nvPr/>
        </p:nvSpPr>
        <p:spPr bwMode="auto">
          <a:xfrm>
            <a:off x="0" y="1556792"/>
            <a:ext cx="6000792" cy="523220"/>
          </a:xfrm>
          <a:prstGeom prst="rect">
            <a:avLst/>
          </a:prstGeom>
          <a:noFill/>
          <a:ln w="9525">
            <a:noFill/>
            <a:miter lim="800000"/>
            <a:headEnd/>
            <a:tailEnd/>
          </a:ln>
        </p:spPr>
        <p:txBody>
          <a:bodyPr wrap="square">
            <a:spAutoFit/>
          </a:bodyPr>
          <a:lstStyle/>
          <a:p>
            <a:r>
              <a:rPr lang="zh-CN" altLang="en-US" sz="2800" dirty="0" smtClean="0">
                <a:solidFill>
                  <a:srgbClr val="FF0000"/>
                </a:solidFill>
                <a:latin typeface="黑体" pitchFamily="49" charset="-122"/>
                <a:ea typeface="黑体" pitchFamily="49" charset="-122"/>
              </a:rPr>
              <a:t>     主要手法</a:t>
            </a:r>
            <a:r>
              <a:rPr lang="en-US" altLang="zh-CN" sz="2800" dirty="0" smtClean="0">
                <a:solidFill>
                  <a:srgbClr val="FF0000"/>
                </a:solidFill>
                <a:latin typeface="黑体" pitchFamily="49" charset="-122"/>
                <a:ea typeface="黑体" pitchFamily="49" charset="-122"/>
              </a:rPr>
              <a:t>——</a:t>
            </a:r>
            <a:r>
              <a:rPr lang="zh-CN" altLang="en-US" sz="2800" dirty="0" smtClean="0">
                <a:solidFill>
                  <a:srgbClr val="FF0000"/>
                </a:solidFill>
                <a:latin typeface="黑体" pitchFamily="49" charset="-122"/>
                <a:ea typeface="黑体" pitchFamily="49" charset="-122"/>
              </a:rPr>
              <a:t>直腿抬高法</a:t>
            </a:r>
            <a:endParaRPr lang="zh-CN" altLang="en-US" sz="2800" dirty="0">
              <a:solidFill>
                <a:srgbClr val="FF0000"/>
              </a:solidFill>
              <a:latin typeface="黑体" pitchFamily="49" charset="-122"/>
              <a:ea typeface="黑体" pitchFamily="49" charset="-122"/>
            </a:endParaRPr>
          </a:p>
        </p:txBody>
      </p:sp>
      <p:sp>
        <p:nvSpPr>
          <p:cNvPr id="9"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7" cstate="print"/>
          <a:srcRect l="11594" r="11594"/>
          <a:stretch>
            <a:fillRect/>
          </a:stretch>
        </p:blipFill>
        <p:spPr bwMode="auto">
          <a:xfrm>
            <a:off x="-32" y="0"/>
            <a:ext cx="8604480" cy="1310818"/>
          </a:xfrm>
          <a:prstGeom prst="rect">
            <a:avLst/>
          </a:prstGeom>
          <a:noFill/>
          <a:ln w="9525">
            <a:noFill/>
            <a:miter lim="800000"/>
            <a:headEnd/>
            <a:tailEnd/>
          </a:ln>
          <a:effectLst/>
        </p:spPr>
      </p:pic>
      <p:sp>
        <p:nvSpPr>
          <p:cNvPr id="11" name="TextBox 1"/>
          <p:cNvSpPr txBox="1">
            <a:spLocks noChangeArrowheads="1"/>
          </p:cNvSpPr>
          <p:nvPr/>
        </p:nvSpPr>
        <p:spPr bwMode="auto">
          <a:xfrm>
            <a:off x="1091488" y="33265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推拿的治疗原则及常用手法</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12" name="圆角矩形 11"/>
          <p:cNvSpPr/>
          <p:nvPr/>
        </p:nvSpPr>
        <p:spPr>
          <a:xfrm>
            <a:off x="5286380" y="1770536"/>
            <a:ext cx="3456384" cy="39444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a:lnSpc>
                <a:spcPct val="150000"/>
              </a:lnSpc>
            </a:pPr>
            <a:r>
              <a:rPr lang="zh-CN" altLang="en-US" sz="2400" dirty="0" smtClean="0">
                <a:latin typeface="黑体" pitchFamily="49" charset="-122"/>
                <a:ea typeface="黑体" pitchFamily="49" charset="-122"/>
              </a:rPr>
              <a:t>操作要点</a:t>
            </a:r>
            <a:endParaRPr lang="en-US" altLang="zh-CN" sz="24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受术者仰卧位</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医者立于其侧方</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latin typeface="黑体" pitchFamily="49" charset="-122"/>
                <a:ea typeface="黑体" pitchFamily="49" charset="-122"/>
              </a:rPr>
              <a:t>医者一手→患肢踝部</a:t>
            </a:r>
            <a:endParaRPr lang="en-US" altLang="zh-CN" sz="20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latin typeface="黑体" pitchFamily="49" charset="-122"/>
                <a:ea typeface="黑体" pitchFamily="49" charset="-122"/>
              </a:rPr>
              <a:t>另一手→患肢膝关节</a:t>
            </a:r>
            <a:endParaRPr lang="en-US" altLang="zh-CN" sz="20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直腿抬高至极限位，停顿数秒钟，反复</a:t>
            </a:r>
            <a:r>
              <a:rPr lang="en-US" altLang="zh-CN" sz="2000" dirty="0" smtClean="0">
                <a:solidFill>
                  <a:schemeClr val="tx2">
                    <a:lumMod val="75000"/>
                  </a:schemeClr>
                </a:solidFill>
                <a:latin typeface="黑体" pitchFamily="49" charset="-122"/>
                <a:ea typeface="黑体" pitchFamily="49" charset="-122"/>
              </a:rPr>
              <a:t>3 </a:t>
            </a:r>
            <a:r>
              <a:rPr lang="zh-CN" altLang="en-US" sz="2000" dirty="0" smtClean="0">
                <a:solidFill>
                  <a:schemeClr val="tx2">
                    <a:lumMod val="75000"/>
                  </a:schemeClr>
                </a:solidFill>
                <a:latin typeface="黑体" pitchFamily="49" charset="-122"/>
                <a:ea typeface="黑体" pitchFamily="49" charset="-122"/>
              </a:rPr>
              <a:t>～</a:t>
            </a:r>
            <a:r>
              <a:rPr lang="en-US" altLang="zh-CN" sz="2000" dirty="0" smtClean="0">
                <a:solidFill>
                  <a:schemeClr val="tx2">
                    <a:lumMod val="75000"/>
                  </a:schemeClr>
                </a:solidFill>
                <a:latin typeface="黑体" pitchFamily="49" charset="-122"/>
                <a:ea typeface="黑体" pitchFamily="49" charset="-122"/>
              </a:rPr>
              <a:t>5</a:t>
            </a:r>
            <a:r>
              <a:rPr lang="zh-CN" altLang="en-US" sz="2000" dirty="0" smtClean="0">
                <a:solidFill>
                  <a:schemeClr val="tx2">
                    <a:lumMod val="75000"/>
                  </a:schemeClr>
                </a:solidFill>
                <a:latin typeface="黑体" pitchFamily="49" charset="-122"/>
                <a:ea typeface="黑体" pitchFamily="49" charset="-122"/>
              </a:rPr>
              <a:t>次。</a:t>
            </a:r>
            <a:endParaRPr lang="en-US" altLang="zh-CN" sz="2000" dirty="0" smtClean="0">
              <a:solidFill>
                <a:schemeClr val="tx2">
                  <a:lumMod val="75000"/>
                </a:schemeClr>
              </a:solidFill>
              <a:latin typeface="黑体" pitchFamily="49" charset="-122"/>
              <a:ea typeface="黑体" pitchFamily="49" charset="-122"/>
            </a:endParaRPr>
          </a:p>
          <a:p>
            <a:pPr>
              <a:lnSpc>
                <a:spcPct val="150000"/>
              </a:lnSpc>
            </a:pPr>
            <a:endParaRPr lang="zh-CN" altLang="en-US" sz="2400" dirty="0">
              <a:latin typeface="黑体" pitchFamily="49" charset="-122"/>
              <a:ea typeface="黑体" pitchFamily="49" charset="-122"/>
            </a:endParaRPr>
          </a:p>
        </p:txBody>
      </p:sp>
      <p:pic>
        <p:nvPicPr>
          <p:cNvPr id="1026" name="Picture 2" descr="C:\Users\user\Desktop\李东红工作\PPT材料\图片视频\下篇\15.JPG">
            <a:hlinkClick r:id="rId5" action="ppaction://hlinkfile"/>
          </p:cNvPr>
          <p:cNvPicPr>
            <a:picLocks noChangeAspect="1" noChangeArrowheads="1"/>
          </p:cNvPicPr>
          <p:nvPr/>
        </p:nvPicPr>
        <p:blipFill>
          <a:blip r:embed="rId6" cstate="print">
            <a:lum bright="10000"/>
          </a:blip>
          <a:stretch>
            <a:fillRect/>
          </a:stretch>
        </p:blipFill>
        <p:spPr bwMode="auto">
          <a:xfrm>
            <a:off x="449257" y="2408160"/>
            <a:ext cx="4408495" cy="2925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1"/>
          <p:cNvSpPr txBox="1">
            <a:spLocks noChangeArrowheads="1"/>
          </p:cNvSpPr>
          <p:nvPr/>
        </p:nvSpPr>
        <p:spPr bwMode="auto">
          <a:xfrm>
            <a:off x="0" y="1556792"/>
            <a:ext cx="6000792" cy="523220"/>
          </a:xfrm>
          <a:prstGeom prst="rect">
            <a:avLst/>
          </a:prstGeom>
          <a:noFill/>
          <a:ln w="9525">
            <a:noFill/>
            <a:miter lim="800000"/>
            <a:headEnd/>
            <a:tailEnd/>
          </a:ln>
        </p:spPr>
        <p:txBody>
          <a:bodyPr wrap="square">
            <a:spAutoFit/>
          </a:bodyPr>
          <a:lstStyle/>
          <a:p>
            <a:r>
              <a:rPr lang="zh-CN" altLang="en-US" sz="2800" dirty="0" smtClean="0">
                <a:solidFill>
                  <a:srgbClr val="FF0000"/>
                </a:solidFill>
                <a:latin typeface="黑体" pitchFamily="49" charset="-122"/>
                <a:ea typeface="黑体" pitchFamily="49" charset="-122"/>
              </a:rPr>
              <a:t>     主要手法</a:t>
            </a:r>
            <a:r>
              <a:rPr lang="en-US" altLang="zh-CN" sz="2800" dirty="0" smtClean="0">
                <a:solidFill>
                  <a:srgbClr val="FF0000"/>
                </a:solidFill>
                <a:latin typeface="黑体" pitchFamily="49" charset="-122"/>
                <a:ea typeface="黑体" pitchFamily="49" charset="-122"/>
              </a:rPr>
              <a:t>——</a:t>
            </a:r>
            <a:r>
              <a:rPr lang="zh-CN" altLang="en-US" sz="2800" dirty="0" smtClean="0">
                <a:solidFill>
                  <a:srgbClr val="FF0000"/>
                </a:solidFill>
                <a:latin typeface="黑体" pitchFamily="49" charset="-122"/>
                <a:ea typeface="黑体" pitchFamily="49" charset="-122"/>
              </a:rPr>
              <a:t>直腿抬高法</a:t>
            </a:r>
            <a:endParaRPr lang="zh-CN" altLang="en-US" sz="2800" dirty="0">
              <a:solidFill>
                <a:srgbClr val="FF0000"/>
              </a:solidFill>
              <a:latin typeface="黑体" pitchFamily="49" charset="-122"/>
              <a:ea typeface="黑体" pitchFamily="49" charset="-122"/>
            </a:endParaRPr>
          </a:p>
        </p:txBody>
      </p:sp>
      <p:sp>
        <p:nvSpPr>
          <p:cNvPr id="10" name="矩形 9"/>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1" name="Picture 2"/>
          <p:cNvPicPr>
            <a:picLocks noChangeAspect="1" noChangeArrowheads="1"/>
          </p:cNvPicPr>
          <p:nvPr/>
        </p:nvPicPr>
        <p:blipFill>
          <a:blip r:embed="rId7" cstate="print"/>
          <a:srcRect l="11594" r="11594"/>
          <a:stretch>
            <a:fillRect/>
          </a:stretch>
        </p:blipFill>
        <p:spPr bwMode="auto">
          <a:xfrm>
            <a:off x="-32" y="0"/>
            <a:ext cx="8604480" cy="1310818"/>
          </a:xfrm>
          <a:prstGeom prst="rect">
            <a:avLst/>
          </a:prstGeom>
          <a:noFill/>
          <a:ln w="9525">
            <a:noFill/>
            <a:miter lim="800000"/>
            <a:headEnd/>
            <a:tailEnd/>
          </a:ln>
          <a:effectLst/>
        </p:spPr>
      </p:pic>
      <p:sp>
        <p:nvSpPr>
          <p:cNvPr id="16" name="TextBox 1"/>
          <p:cNvSpPr txBox="1">
            <a:spLocks noChangeArrowheads="1"/>
          </p:cNvSpPr>
          <p:nvPr/>
        </p:nvSpPr>
        <p:spPr bwMode="auto">
          <a:xfrm>
            <a:off x="1091488" y="33265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推拿的治疗原则及常用手法</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12" name="圆角矩形 11"/>
          <p:cNvSpPr/>
          <p:nvPr/>
        </p:nvSpPr>
        <p:spPr>
          <a:xfrm>
            <a:off x="5286380" y="1770536"/>
            <a:ext cx="3456384" cy="39444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a:lnSpc>
                <a:spcPct val="150000"/>
              </a:lnSpc>
            </a:pPr>
            <a:r>
              <a:rPr lang="zh-CN" altLang="en-US" sz="2400" dirty="0" smtClean="0">
                <a:latin typeface="黑体" pitchFamily="49" charset="-122"/>
                <a:ea typeface="黑体" pitchFamily="49" charset="-122"/>
              </a:rPr>
              <a:t>操作要点</a:t>
            </a:r>
            <a:endParaRPr lang="en-US" altLang="zh-CN" sz="2400" dirty="0" smtClean="0">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受术者仰卧位</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医者立于其侧方</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医者一手→患肢踝部</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solidFill>
                  <a:schemeClr val="tx2">
                    <a:lumMod val="75000"/>
                  </a:schemeClr>
                </a:solidFill>
                <a:latin typeface="黑体" pitchFamily="49" charset="-122"/>
                <a:ea typeface="黑体" pitchFamily="49" charset="-122"/>
              </a:rPr>
              <a:t>另一手→患肢膝关节</a:t>
            </a:r>
            <a:endParaRPr lang="en-US" altLang="zh-CN" sz="2000" dirty="0" smtClean="0">
              <a:solidFill>
                <a:schemeClr val="tx2">
                  <a:lumMod val="75000"/>
                </a:schemeClr>
              </a:solidFill>
              <a:latin typeface="黑体" pitchFamily="49" charset="-122"/>
              <a:ea typeface="黑体" pitchFamily="49" charset="-122"/>
            </a:endParaRPr>
          </a:p>
          <a:p>
            <a:pPr>
              <a:lnSpc>
                <a:spcPct val="150000"/>
              </a:lnSpc>
              <a:buClr>
                <a:srgbClr val="FF0000"/>
              </a:buClr>
              <a:buFont typeface="Wingdings" pitchFamily="2" charset="2"/>
              <a:buChar char="u"/>
            </a:pPr>
            <a:r>
              <a:rPr lang="zh-CN" altLang="en-US" sz="2000" dirty="0" smtClean="0">
                <a:latin typeface="黑体" pitchFamily="49" charset="-122"/>
                <a:ea typeface="黑体" pitchFamily="49" charset="-122"/>
              </a:rPr>
              <a:t>直腿抬高至极限位，停顿数秒钟，反复</a:t>
            </a:r>
            <a:r>
              <a:rPr lang="en-US" altLang="zh-CN" sz="2000" dirty="0" smtClean="0">
                <a:latin typeface="黑体" pitchFamily="49" charset="-122"/>
                <a:ea typeface="黑体" pitchFamily="49" charset="-122"/>
              </a:rPr>
              <a:t>3 </a:t>
            </a: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5</a:t>
            </a:r>
            <a:r>
              <a:rPr lang="zh-CN" altLang="en-US" sz="2000" dirty="0" smtClean="0">
                <a:latin typeface="黑体" pitchFamily="49" charset="-122"/>
                <a:ea typeface="黑体" pitchFamily="49" charset="-122"/>
              </a:rPr>
              <a:t>次。</a:t>
            </a:r>
            <a:endParaRPr lang="en-US" altLang="zh-CN" sz="2000" dirty="0" smtClean="0">
              <a:latin typeface="黑体" pitchFamily="49" charset="-122"/>
              <a:ea typeface="黑体" pitchFamily="49" charset="-122"/>
            </a:endParaRPr>
          </a:p>
          <a:p>
            <a:pPr>
              <a:lnSpc>
                <a:spcPct val="150000"/>
              </a:lnSpc>
            </a:pPr>
            <a:endParaRPr lang="zh-CN" altLang="en-US" sz="2400" dirty="0">
              <a:latin typeface="黑体" pitchFamily="49" charset="-122"/>
              <a:ea typeface="黑体" pitchFamily="49" charset="-122"/>
            </a:endParaRPr>
          </a:p>
        </p:txBody>
      </p:sp>
      <p:pic>
        <p:nvPicPr>
          <p:cNvPr id="1026" name="Picture 2" descr="C:\Users\user\Desktop\李东红工作\PPT材料\图片视频\下篇\15.JPG">
            <a:hlinkClick r:id="rId5" action="ppaction://hlinkfile"/>
          </p:cNvPr>
          <p:cNvPicPr>
            <a:picLocks noChangeAspect="1" noChangeArrowheads="1"/>
          </p:cNvPicPr>
          <p:nvPr/>
        </p:nvPicPr>
        <p:blipFill>
          <a:blip r:embed="rId6" cstate="print">
            <a:lum bright="10000"/>
          </a:blip>
          <a:stretch>
            <a:fillRect/>
          </a:stretch>
        </p:blipFill>
        <p:spPr bwMode="auto">
          <a:xfrm>
            <a:off x="449257" y="2408160"/>
            <a:ext cx="4408495" cy="2925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1"/>
          <p:cNvSpPr txBox="1">
            <a:spLocks noChangeArrowheads="1"/>
          </p:cNvSpPr>
          <p:nvPr/>
        </p:nvSpPr>
        <p:spPr bwMode="auto">
          <a:xfrm>
            <a:off x="0" y="1556792"/>
            <a:ext cx="6000792" cy="523220"/>
          </a:xfrm>
          <a:prstGeom prst="rect">
            <a:avLst/>
          </a:prstGeom>
          <a:noFill/>
          <a:ln w="9525">
            <a:noFill/>
            <a:miter lim="800000"/>
            <a:headEnd/>
            <a:tailEnd/>
          </a:ln>
        </p:spPr>
        <p:txBody>
          <a:bodyPr wrap="square">
            <a:spAutoFit/>
          </a:bodyPr>
          <a:lstStyle/>
          <a:p>
            <a:r>
              <a:rPr lang="zh-CN" altLang="en-US" sz="2800" dirty="0" smtClean="0">
                <a:solidFill>
                  <a:srgbClr val="FF0000"/>
                </a:solidFill>
                <a:latin typeface="黑体" pitchFamily="49" charset="-122"/>
                <a:ea typeface="黑体" pitchFamily="49" charset="-122"/>
              </a:rPr>
              <a:t>     主要手法</a:t>
            </a:r>
            <a:r>
              <a:rPr lang="en-US" altLang="zh-CN" sz="2800" dirty="0" smtClean="0">
                <a:solidFill>
                  <a:srgbClr val="FF0000"/>
                </a:solidFill>
                <a:latin typeface="黑体" pitchFamily="49" charset="-122"/>
                <a:ea typeface="黑体" pitchFamily="49" charset="-122"/>
              </a:rPr>
              <a:t>——</a:t>
            </a:r>
            <a:r>
              <a:rPr lang="zh-CN" altLang="en-US" sz="2800" dirty="0" smtClean="0">
                <a:solidFill>
                  <a:srgbClr val="FF0000"/>
                </a:solidFill>
                <a:latin typeface="黑体" pitchFamily="49" charset="-122"/>
                <a:ea typeface="黑体" pitchFamily="49" charset="-122"/>
              </a:rPr>
              <a:t>直腿抬高法</a:t>
            </a:r>
            <a:endParaRPr lang="zh-CN" altLang="en-US" sz="2800" dirty="0">
              <a:solidFill>
                <a:srgbClr val="FF0000"/>
              </a:solidFill>
              <a:latin typeface="黑体" pitchFamily="49" charset="-122"/>
              <a:ea typeface="黑体" pitchFamily="49" charset="-122"/>
            </a:endParaRPr>
          </a:p>
        </p:txBody>
      </p:sp>
      <p:sp>
        <p:nvSpPr>
          <p:cNvPr id="10" name="矩形 9"/>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1" name="Picture 2"/>
          <p:cNvPicPr>
            <a:picLocks noChangeAspect="1" noChangeArrowheads="1"/>
          </p:cNvPicPr>
          <p:nvPr/>
        </p:nvPicPr>
        <p:blipFill>
          <a:blip r:embed="rId7" cstate="print"/>
          <a:srcRect l="11594" r="11594"/>
          <a:stretch>
            <a:fillRect/>
          </a:stretch>
        </p:blipFill>
        <p:spPr bwMode="auto">
          <a:xfrm>
            <a:off x="-32" y="0"/>
            <a:ext cx="8604480" cy="1310818"/>
          </a:xfrm>
          <a:prstGeom prst="rect">
            <a:avLst/>
          </a:prstGeom>
          <a:noFill/>
          <a:ln w="9525">
            <a:noFill/>
            <a:miter lim="800000"/>
            <a:headEnd/>
            <a:tailEnd/>
          </a:ln>
          <a:effectLst/>
        </p:spPr>
      </p:pic>
      <p:sp>
        <p:nvSpPr>
          <p:cNvPr id="16" name="TextBox 1"/>
          <p:cNvSpPr txBox="1">
            <a:spLocks noChangeArrowheads="1"/>
          </p:cNvSpPr>
          <p:nvPr/>
        </p:nvSpPr>
        <p:spPr bwMode="auto">
          <a:xfrm>
            <a:off x="1091488" y="33265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推拿的治疗原则及常用手法</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graphicFrame>
        <p:nvGraphicFramePr>
          <p:cNvPr id="10" name="图示 9"/>
          <p:cNvGraphicFramePr/>
          <p:nvPr/>
        </p:nvGraphicFramePr>
        <p:xfrm>
          <a:off x="467544" y="1988840"/>
          <a:ext cx="9322280" cy="3672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矩形 7"/>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9" name="Picture 2"/>
          <p:cNvPicPr>
            <a:picLocks noChangeAspect="1" noChangeArrowheads="1"/>
          </p:cNvPicPr>
          <p:nvPr/>
        </p:nvPicPr>
        <p:blipFill>
          <a:blip r:embed="rId9"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12" name="TextBox 1"/>
          <p:cNvSpPr txBox="1">
            <a:spLocks noChangeArrowheads="1"/>
          </p:cNvSpPr>
          <p:nvPr/>
        </p:nvSpPr>
        <p:spPr bwMode="auto">
          <a:xfrm>
            <a:off x="1714480" y="357166"/>
            <a:ext cx="6000792" cy="523220"/>
          </a:xfrm>
          <a:prstGeom prst="rect">
            <a:avLst/>
          </a:prstGeom>
          <a:noFill/>
          <a:ln w="9525">
            <a:noFill/>
            <a:miter lim="800000"/>
            <a:headEnd/>
            <a:tailEnd/>
          </a:ln>
        </p:spPr>
        <p:txBody>
          <a:bodyPr wrap="square">
            <a:spAutoFit/>
          </a:bodyPr>
          <a:lstStyle/>
          <a:p>
            <a:r>
              <a:rPr lang="zh-CN" altLang="en-US" sz="2800" dirty="0" smtClean="0">
                <a:latin typeface="微软雅黑" pitchFamily="34" charset="-122"/>
                <a:ea typeface="微软雅黑" pitchFamily="34" charset="-122"/>
              </a:rPr>
              <a:t>               总   结</a:t>
            </a:r>
            <a:endParaRPr lang="zh-CN" altLang="en-US" sz="280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3782866F-286B-4CA3-8077-8B6B274806E0}"/>
                                            </p:graphicEl>
                                          </p:spTgt>
                                        </p:tgtEl>
                                        <p:attrNameLst>
                                          <p:attrName>style.visibility</p:attrName>
                                        </p:attrNameLst>
                                      </p:cBhvr>
                                      <p:to>
                                        <p:strVal val="visible"/>
                                      </p:to>
                                    </p:set>
                                    <p:animEffect transition="in" filter="fade">
                                      <p:cBhvr>
                                        <p:cTn id="7" dur="500"/>
                                        <p:tgtEl>
                                          <p:spTgt spid="10">
                                            <p:graphicEl>
                                              <a:dgm id="{3782866F-286B-4CA3-8077-8B6B274806E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F4AED4E2-714E-46EB-9F8F-CED750F128D4}"/>
                                            </p:graphicEl>
                                          </p:spTgt>
                                        </p:tgtEl>
                                        <p:attrNameLst>
                                          <p:attrName>style.visibility</p:attrName>
                                        </p:attrNameLst>
                                      </p:cBhvr>
                                      <p:to>
                                        <p:strVal val="visible"/>
                                      </p:to>
                                    </p:set>
                                    <p:animEffect transition="in" filter="fade">
                                      <p:cBhvr>
                                        <p:cTn id="12" dur="500"/>
                                        <p:tgtEl>
                                          <p:spTgt spid="10">
                                            <p:graphicEl>
                                              <a:dgm id="{F4AED4E2-714E-46EB-9F8F-CED750F128D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1A2E1099-4303-44A4-A34E-DF71041B0997}"/>
                                            </p:graphicEl>
                                          </p:spTgt>
                                        </p:tgtEl>
                                        <p:attrNameLst>
                                          <p:attrName>style.visibility</p:attrName>
                                        </p:attrNameLst>
                                      </p:cBhvr>
                                      <p:to>
                                        <p:strVal val="visible"/>
                                      </p:to>
                                    </p:set>
                                    <p:animEffect transition="in" filter="fade">
                                      <p:cBhvr>
                                        <p:cTn id="17" dur="500"/>
                                        <p:tgtEl>
                                          <p:spTgt spid="10">
                                            <p:graphicEl>
                                              <a:dgm id="{1A2E1099-4303-44A4-A34E-DF71041B09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D34EA841-610E-490C-BA02-0FC17AD276DB}"/>
                                            </p:graphicEl>
                                          </p:spTgt>
                                        </p:tgtEl>
                                        <p:attrNameLst>
                                          <p:attrName>style.visibility</p:attrName>
                                        </p:attrNameLst>
                                      </p:cBhvr>
                                      <p:to>
                                        <p:strVal val="visible"/>
                                      </p:to>
                                    </p:set>
                                    <p:animEffect transition="in" filter="fade">
                                      <p:cBhvr>
                                        <p:cTn id="22" dur="500"/>
                                        <p:tgtEl>
                                          <p:spTgt spid="10">
                                            <p:graphicEl>
                                              <a:dgm id="{D34EA841-610E-490C-BA02-0FC17AD276D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666B4EC8-F144-4EBF-91BF-86E0B86AD940}"/>
                                            </p:graphicEl>
                                          </p:spTgt>
                                        </p:tgtEl>
                                        <p:attrNameLst>
                                          <p:attrName>style.visibility</p:attrName>
                                        </p:attrNameLst>
                                      </p:cBhvr>
                                      <p:to>
                                        <p:strVal val="visible"/>
                                      </p:to>
                                    </p:set>
                                    <p:animEffect transition="in" filter="fade">
                                      <p:cBhvr>
                                        <p:cTn id="27" dur="500"/>
                                        <p:tgtEl>
                                          <p:spTgt spid="10">
                                            <p:graphicEl>
                                              <a:dgm id="{666B4EC8-F144-4EBF-91BF-86E0B86AD94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graphicEl>
                                              <a:dgm id="{4FFE59AB-0F79-426C-9F56-F1E62AE3E9F2}"/>
                                            </p:graphicEl>
                                          </p:spTgt>
                                        </p:tgtEl>
                                        <p:attrNameLst>
                                          <p:attrName>style.visibility</p:attrName>
                                        </p:attrNameLst>
                                      </p:cBhvr>
                                      <p:to>
                                        <p:strVal val="visible"/>
                                      </p:to>
                                    </p:set>
                                    <p:animEffect transition="in" filter="fade">
                                      <p:cBhvr>
                                        <p:cTn id="32" dur="500"/>
                                        <p:tgtEl>
                                          <p:spTgt spid="10">
                                            <p:graphicEl>
                                              <a:dgm id="{4FFE59AB-0F79-426C-9F56-F1E62AE3E9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cstate="print"/>
          <a:srcRect/>
          <a:stretch>
            <a:fillRect/>
          </a:stretch>
        </p:blipFill>
        <p:spPr bwMode="auto">
          <a:xfrm>
            <a:off x="2643174" y="1928802"/>
            <a:ext cx="4000528" cy="3810848"/>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0" y="0"/>
            <a:ext cx="314325" cy="6858000"/>
          </a:xfrm>
          <a:prstGeom prst="rect">
            <a:avLst/>
          </a:prstGeom>
          <a:noFill/>
          <a:ln w="9525">
            <a:noFill/>
            <a:miter lim="800000"/>
            <a:headEnd/>
            <a:tailEnd/>
          </a:ln>
          <a:effectLst/>
        </p:spPr>
      </p:pic>
      <p:sp>
        <p:nvSpPr>
          <p:cNvPr id="8" name="矩形 7"/>
          <p:cNvSpPr/>
          <p:nvPr/>
        </p:nvSpPr>
        <p:spPr>
          <a:xfrm>
            <a:off x="785786" y="1243114"/>
            <a:ext cx="7715304" cy="5909310"/>
          </a:xfrm>
          <a:prstGeom prst="rect">
            <a:avLst/>
          </a:prstGeom>
        </p:spPr>
        <p:txBody>
          <a:bodyPr wrap="square">
            <a:spAutoFit/>
          </a:bodyPr>
          <a:lstStyle/>
          <a:p>
            <a:pPr indent="457200">
              <a:lnSpc>
                <a:spcPct val="180000"/>
              </a:lnSpc>
            </a:pPr>
            <a:r>
              <a:rPr lang="zh-CN" altLang="en-US" sz="1900" b="1" dirty="0" smtClean="0">
                <a:latin typeface="黑体" pitchFamily="49" charset="-122"/>
                <a:ea typeface="黑体" pitchFamily="49" charset="-122"/>
              </a:rPr>
              <a:t>案例分析：王某，男性，</a:t>
            </a:r>
            <a:r>
              <a:rPr lang="en-US" altLang="zh-CN" sz="1900" b="1" dirty="0" smtClean="0">
                <a:latin typeface="黑体" pitchFamily="49" charset="-122"/>
                <a:ea typeface="黑体" pitchFamily="49" charset="-122"/>
              </a:rPr>
              <a:t>54</a:t>
            </a:r>
            <a:r>
              <a:rPr lang="zh-CN" altLang="en-US" sz="1900" b="1" dirty="0" smtClean="0">
                <a:latin typeface="黑体" pitchFamily="49" charset="-122"/>
                <a:ea typeface="黑体" pitchFamily="49" charset="-122"/>
              </a:rPr>
              <a:t>岁，主因劳累后出现腰部伴右臀部、大腿至小腿后外侧放射痛</a:t>
            </a:r>
            <a:r>
              <a:rPr lang="en-US" altLang="zh-CN" sz="1900" b="1" dirty="0" smtClean="0">
                <a:latin typeface="黑体" pitchFamily="49" charset="-122"/>
                <a:ea typeface="黑体" pitchFamily="49" charset="-122"/>
              </a:rPr>
              <a:t>1</a:t>
            </a:r>
            <a:r>
              <a:rPr lang="zh-CN" altLang="en-US" sz="1900" b="1" dirty="0" smtClean="0">
                <a:latin typeface="黑体" pitchFamily="49" charset="-122"/>
                <a:ea typeface="黑体" pitchFamily="49" charset="-122"/>
              </a:rPr>
              <a:t>周，活动后症状加重，夜间尤甚，纳少，二便可，舌暗苔黄，脉浮。</a:t>
            </a:r>
            <a:endParaRPr lang="en-US" altLang="zh-CN" sz="1900" b="1" dirty="0" smtClean="0">
              <a:latin typeface="黑体" pitchFamily="49" charset="-122"/>
              <a:ea typeface="黑体" pitchFamily="49" charset="-122"/>
            </a:endParaRPr>
          </a:p>
          <a:p>
            <a:pPr indent="457200">
              <a:lnSpc>
                <a:spcPct val="180000"/>
              </a:lnSpc>
            </a:pPr>
            <a:r>
              <a:rPr lang="zh-CN" altLang="en-US" sz="1900" b="1" dirty="0" smtClean="0">
                <a:latin typeface="黑体" pitchFamily="49" charset="-122"/>
                <a:ea typeface="黑体" pitchFamily="49" charset="-122"/>
              </a:rPr>
              <a:t>查体：腰肌僵硬，腰椎活动受限，直腿抬高试验：左</a:t>
            </a:r>
            <a:r>
              <a:rPr lang="en-US" altLang="zh-CN" sz="1900" b="1" dirty="0" smtClean="0">
                <a:latin typeface="黑体" pitchFamily="49" charset="-122"/>
                <a:ea typeface="黑体" pitchFamily="49" charset="-122"/>
              </a:rPr>
              <a:t>60°</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45°</a:t>
            </a:r>
            <a:r>
              <a:rPr lang="zh-CN" altLang="en-US" sz="1900" b="1" dirty="0" smtClean="0">
                <a:latin typeface="黑体" pitchFamily="49" charset="-122"/>
                <a:ea typeface="黑体" pitchFamily="49" charset="-122"/>
              </a:rPr>
              <a:t>；加强试验：左（</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）；膝腱反射：左（</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）；跟腱反射：左（</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）；巴彬斯基征双侧未引出。</a:t>
            </a:r>
            <a:endParaRPr lang="en-US" altLang="zh-CN" sz="1900" b="1" dirty="0" smtClean="0">
              <a:latin typeface="黑体" pitchFamily="49" charset="-122"/>
              <a:ea typeface="黑体" pitchFamily="49" charset="-122"/>
            </a:endParaRPr>
          </a:p>
          <a:p>
            <a:pPr indent="457200">
              <a:lnSpc>
                <a:spcPct val="180000"/>
              </a:lnSpc>
            </a:pPr>
            <a:r>
              <a:rPr lang="zh-CN" altLang="en-US" sz="1900" b="1" dirty="0" smtClean="0">
                <a:latin typeface="黑体" pitchFamily="49" charset="-122"/>
                <a:ea typeface="黑体" pitchFamily="49" charset="-122"/>
              </a:rPr>
              <a:t>腰椎</a:t>
            </a:r>
            <a:r>
              <a:rPr lang="en-US" altLang="zh-CN" sz="1900" b="1" dirty="0" smtClean="0">
                <a:latin typeface="黑体" pitchFamily="49" charset="-122"/>
                <a:ea typeface="黑体" pitchFamily="49" charset="-122"/>
              </a:rPr>
              <a:t>CT</a:t>
            </a:r>
            <a:r>
              <a:rPr lang="zh-CN" altLang="en-US" sz="1900" b="1" dirty="0" smtClean="0">
                <a:latin typeface="黑体" pitchFamily="49" charset="-122"/>
                <a:ea typeface="黑体" pitchFamily="49" charset="-122"/>
              </a:rPr>
              <a:t>示：</a:t>
            </a:r>
            <a:r>
              <a:rPr lang="en-US" altLang="zh-CN" sz="1900" b="1" dirty="0" smtClean="0">
                <a:latin typeface="黑体" pitchFamily="49" charset="-122"/>
                <a:ea typeface="黑体" pitchFamily="49" charset="-122"/>
              </a:rPr>
              <a:t>L5/S1</a:t>
            </a:r>
            <a:r>
              <a:rPr lang="zh-CN" altLang="en-US" sz="1900" b="1" dirty="0" smtClean="0">
                <a:latin typeface="黑体" pitchFamily="49" charset="-122"/>
                <a:ea typeface="黑体" pitchFamily="49" charset="-122"/>
              </a:rPr>
              <a:t>椎间盘突出，继发相应水平右侧椎间孔狭窄。</a:t>
            </a:r>
            <a:br>
              <a:rPr lang="zh-CN" altLang="en-US" sz="1900" b="1" dirty="0" smtClean="0">
                <a:latin typeface="黑体" pitchFamily="49" charset="-122"/>
                <a:ea typeface="黑体" pitchFamily="49" charset="-122"/>
              </a:rPr>
            </a:br>
            <a:r>
              <a:rPr lang="zh-CN" altLang="en-US" sz="1900" b="1" dirty="0" smtClean="0">
                <a:latin typeface="黑体" pitchFamily="49" charset="-122"/>
                <a:ea typeface="黑体" pitchFamily="49" charset="-122"/>
              </a:rPr>
              <a:t>问题： </a:t>
            </a:r>
            <a:r>
              <a:rPr lang="en-US" altLang="zh-CN" sz="1900" b="1" dirty="0" smtClean="0">
                <a:latin typeface="黑体" pitchFamily="49" charset="-122"/>
                <a:ea typeface="黑体" pitchFamily="49" charset="-122"/>
              </a:rPr>
              <a:t>1</a:t>
            </a:r>
            <a:r>
              <a:rPr lang="zh-CN" altLang="en-US" sz="1900" b="1" dirty="0" smtClean="0">
                <a:latin typeface="黑体" pitchFamily="49" charset="-122"/>
                <a:ea typeface="黑体" pitchFamily="49" charset="-122"/>
              </a:rPr>
              <a:t>、你对本病例的初步诊断及突出定位是什么？如何进行治疗</a:t>
            </a:r>
            <a:r>
              <a:rPr lang="en-US" altLang="zh-CN" sz="1900" b="1" dirty="0" smtClean="0">
                <a:latin typeface="黑体" pitchFamily="49" charset="-122"/>
                <a:ea typeface="黑体" pitchFamily="49" charset="-122"/>
              </a:rPr>
              <a:t>?</a:t>
            </a:r>
          </a:p>
          <a:p>
            <a:pPr indent="457200">
              <a:lnSpc>
                <a:spcPct val="180000"/>
              </a:lnSpc>
            </a:pPr>
            <a:r>
              <a:rPr lang="en-US" altLang="zh-CN" sz="1900" b="1" dirty="0" smtClean="0">
                <a:latin typeface="黑体" pitchFamily="49" charset="-122"/>
                <a:ea typeface="黑体" pitchFamily="49" charset="-122"/>
              </a:rPr>
              <a:t>      </a:t>
            </a:r>
            <a:r>
              <a:rPr lang="zh-CN" altLang="en-US" sz="1900" b="1" dirty="0" smtClean="0">
                <a:latin typeface="黑体" pitchFamily="49" charset="-122"/>
                <a:ea typeface="黑体" pitchFamily="49" charset="-122"/>
              </a:rPr>
              <a:t>具体如何操作？</a:t>
            </a:r>
            <a:endParaRPr lang="en-US" altLang="zh-CN" sz="1900" b="1" dirty="0" smtClean="0">
              <a:latin typeface="黑体" pitchFamily="49" charset="-122"/>
              <a:ea typeface="黑体" pitchFamily="49" charset="-122"/>
            </a:endParaRPr>
          </a:p>
          <a:p>
            <a:pPr indent="457200">
              <a:lnSpc>
                <a:spcPct val="180000"/>
              </a:lnSpc>
            </a:pPr>
            <a:r>
              <a:rPr lang="zh-CN" altLang="en-US" sz="1900" b="1" dirty="0" smtClean="0">
                <a:latin typeface="黑体" pitchFamily="49" charset="-122"/>
                <a:ea typeface="黑体" pitchFamily="49" charset="-122"/>
              </a:rPr>
              <a:t>   </a:t>
            </a:r>
            <a:r>
              <a:rPr lang="en-US" altLang="zh-CN" sz="1900" b="1" dirty="0" smtClean="0">
                <a:latin typeface="黑体" pitchFamily="49" charset="-122"/>
                <a:ea typeface="黑体" pitchFamily="49" charset="-122"/>
              </a:rPr>
              <a:t>2</a:t>
            </a:r>
            <a:r>
              <a:rPr lang="zh-CN" altLang="en-US" sz="1900" b="1" dirty="0" smtClean="0">
                <a:latin typeface="黑体" pitchFamily="49" charset="-122"/>
                <a:ea typeface="黑体" pitchFamily="49" charset="-122"/>
              </a:rPr>
              <a:t>、总结本节课学习的感悟心得。 </a:t>
            </a:r>
            <a:r>
              <a:rPr lang="zh-CN" altLang="en-US" sz="2000" dirty="0" smtClean="0">
                <a:latin typeface="黑体" pitchFamily="49" charset="-122"/>
                <a:ea typeface="黑体" pitchFamily="49" charset="-122"/>
              </a:rPr>
              <a:t/>
            </a:r>
            <a:br>
              <a:rPr lang="zh-CN" altLang="en-US" sz="2000" dirty="0" smtClean="0">
                <a:latin typeface="黑体" pitchFamily="49" charset="-122"/>
                <a:ea typeface="黑体" pitchFamily="49" charset="-122"/>
              </a:rPr>
            </a:br>
            <a:endParaRPr lang="zh-CN" altLang="en-US" sz="2000" dirty="0">
              <a:latin typeface="黑体" pitchFamily="49" charset="-122"/>
              <a:ea typeface="黑体" pitchFamily="49" charset="-122"/>
            </a:endParaRPr>
          </a:p>
        </p:txBody>
      </p:sp>
      <p:pic>
        <p:nvPicPr>
          <p:cNvPr id="6148" name="Picture 4" descr="c:\users\user\appdata\roaming\360se6\User Data\temp\20131125124539-1744683095.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3528" y="4942541"/>
            <a:ext cx="571504" cy="558161"/>
          </a:xfrm>
          <a:prstGeom prst="rect">
            <a:avLst/>
          </a:prstGeom>
          <a:noFill/>
        </p:spPr>
      </p:pic>
      <p:sp>
        <p:nvSpPr>
          <p:cNvPr id="9"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7"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12" name="TextBox 1"/>
          <p:cNvSpPr txBox="1">
            <a:spLocks noChangeArrowheads="1"/>
          </p:cNvSpPr>
          <p:nvPr/>
        </p:nvSpPr>
        <p:spPr bwMode="auto">
          <a:xfrm>
            <a:off x="285720" y="35716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课 后 思 考</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0" y="0"/>
            <a:ext cx="314325" cy="68580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0" y="-1"/>
            <a:ext cx="9144000" cy="6858001"/>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1548680" y="1628800"/>
            <a:ext cx="12313368" cy="3384376"/>
          </a:xfrm>
          <a:prstGeom prst="rect">
            <a:avLst/>
          </a:prstGeom>
          <a:noFill/>
          <a:ln w="9525">
            <a:noFill/>
            <a:miter lim="800000"/>
            <a:headEnd/>
            <a:tailEnd/>
          </a:ln>
          <a:effectLst/>
        </p:spPr>
      </p:pic>
      <p:sp>
        <p:nvSpPr>
          <p:cNvPr id="6" name="TextBox 5"/>
          <p:cNvSpPr txBox="1"/>
          <p:nvPr/>
        </p:nvSpPr>
        <p:spPr>
          <a:xfrm>
            <a:off x="3214678" y="2714620"/>
            <a:ext cx="2880320" cy="1015663"/>
          </a:xfrm>
          <a:prstGeom prst="rect">
            <a:avLst/>
          </a:prstGeom>
          <a:noFill/>
        </p:spPr>
        <p:txBody>
          <a:bodyPr wrap="square" rtlCol="0">
            <a:spAutoFit/>
          </a:bodyPr>
          <a:lstStyle/>
          <a:p>
            <a:r>
              <a:rPr lang="zh-CN" altLang="en-US" sz="6000" b="1" dirty="0" smtClean="0">
                <a:latin typeface="黑体" pitchFamily="49" charset="-122"/>
                <a:ea typeface="黑体" pitchFamily="49" charset="-122"/>
              </a:rPr>
              <a:t>谢  谢！</a:t>
            </a:r>
            <a:endParaRPr lang="zh-CN" altLang="en-US" sz="6000" b="1"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14422"/>
            <a:ext cx="314325" cy="5643578"/>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25" name="TextBox 1"/>
          <p:cNvSpPr txBox="1">
            <a:spLocks noChangeArrowheads="1"/>
          </p:cNvSpPr>
          <p:nvPr/>
        </p:nvSpPr>
        <p:spPr bwMode="auto">
          <a:xfrm>
            <a:off x="1019480" y="35716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教学目标</a:t>
            </a:r>
            <a:endParaRPr lang="zh-CN" altLang="en-US" sz="2800" dirty="0">
              <a:latin typeface="黑体" pitchFamily="49" charset="-122"/>
              <a:ea typeface="黑体" pitchFamily="49" charset="-122"/>
            </a:endParaRPr>
          </a:p>
        </p:txBody>
      </p:sp>
      <p:graphicFrame>
        <p:nvGraphicFramePr>
          <p:cNvPr id="28" name="图示 27"/>
          <p:cNvGraphicFramePr/>
          <p:nvPr/>
        </p:nvGraphicFramePr>
        <p:xfrm>
          <a:off x="899592" y="1628800"/>
          <a:ext cx="7272808"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14422"/>
            <a:ext cx="314325" cy="5643578"/>
          </a:xfrm>
          <a:prstGeom prst="rect">
            <a:avLst/>
          </a:prstGeom>
          <a:noFill/>
          <a:ln w="9525">
            <a:noFill/>
            <a:miter lim="800000"/>
            <a:headEnd/>
            <a:tailEnd/>
          </a:ln>
          <a:effectLst/>
        </p:spPr>
      </p:pic>
      <p:pic>
        <p:nvPicPr>
          <p:cNvPr id="24" name="Picture 2"/>
          <p:cNvPicPr>
            <a:picLocks noChangeAspect="1" noChangeArrowheads="1"/>
          </p:cNvPicPr>
          <p:nvPr/>
        </p:nvPicPr>
        <p:blipFill>
          <a:blip r:embed="rId4"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25" name="TextBox 1"/>
          <p:cNvSpPr txBox="1">
            <a:spLocks noChangeArrowheads="1"/>
          </p:cNvSpPr>
          <p:nvPr/>
        </p:nvSpPr>
        <p:spPr bwMode="auto">
          <a:xfrm>
            <a:off x="1019480" y="35716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授课目录</a:t>
            </a:r>
            <a:endParaRPr lang="zh-CN" altLang="en-US" sz="2800" dirty="0">
              <a:latin typeface="黑体" pitchFamily="49" charset="-122"/>
              <a:ea typeface="黑体" pitchFamily="49" charset="-122"/>
            </a:endParaRPr>
          </a:p>
        </p:txBody>
      </p:sp>
      <p:sp>
        <p:nvSpPr>
          <p:cNvPr id="29" name="内容占位符 28"/>
          <p:cNvSpPr>
            <a:spLocks noGrp="1"/>
          </p:cNvSpPr>
          <p:nvPr>
            <p:ph idx="1"/>
          </p:nvPr>
        </p:nvSpPr>
        <p:spPr>
          <a:xfrm>
            <a:off x="314325" y="1674272"/>
            <a:ext cx="8229600" cy="3845024"/>
          </a:xfrm>
        </p:spPr>
        <p:txBody>
          <a:bodyPr/>
          <a:lstStyle/>
          <a:p>
            <a:pPr marL="993775" indent="266700">
              <a:lnSpc>
                <a:spcPct val="150000"/>
              </a:lnSpc>
              <a:buFont typeface="+mj-ea"/>
              <a:buAutoNum type="ea1JpnChsDbPeriod"/>
            </a:pPr>
            <a:r>
              <a:rPr lang="zh-CN" altLang="en-US" sz="2800" dirty="0" smtClean="0">
                <a:latin typeface="黑体" pitchFamily="49" charset="-122"/>
                <a:ea typeface="黑体" pitchFamily="49" charset="-122"/>
              </a:rPr>
              <a:t>推拿</a:t>
            </a:r>
            <a:r>
              <a:rPr lang="zh-CN" altLang="en-US" sz="2800" dirty="0">
                <a:latin typeface="黑体" pitchFamily="49" charset="-122"/>
                <a:ea typeface="黑体" pitchFamily="49" charset="-122"/>
              </a:rPr>
              <a:t>调节运动系统的效应</a:t>
            </a:r>
          </a:p>
          <a:p>
            <a:pPr marL="993775" indent="266700">
              <a:lnSpc>
                <a:spcPct val="150000"/>
              </a:lnSpc>
              <a:buFont typeface="+mj-ea"/>
              <a:buAutoNum type="ea1JpnChsDbPeriod"/>
            </a:pPr>
            <a:r>
              <a:rPr lang="zh-CN" altLang="en-US" sz="2800" dirty="0">
                <a:latin typeface="黑体" pitchFamily="49" charset="-122"/>
                <a:ea typeface="黑体" pitchFamily="49" charset="-122"/>
              </a:rPr>
              <a:t>推拿调节运动系统的</a:t>
            </a:r>
            <a:r>
              <a:rPr lang="zh-CN" altLang="en-US" sz="2800" dirty="0" smtClean="0">
                <a:latin typeface="黑体" pitchFamily="49" charset="-122"/>
                <a:ea typeface="黑体" pitchFamily="49" charset="-122"/>
              </a:rPr>
              <a:t>机制</a:t>
            </a:r>
            <a:endParaRPr lang="en-US" altLang="zh-CN" sz="2800" dirty="0" smtClean="0">
              <a:latin typeface="黑体" pitchFamily="49" charset="-122"/>
              <a:ea typeface="黑体" pitchFamily="49" charset="-122"/>
            </a:endParaRPr>
          </a:p>
          <a:p>
            <a:pPr marL="993775" indent="266700">
              <a:lnSpc>
                <a:spcPct val="150000"/>
              </a:lnSpc>
              <a:buFont typeface="+mj-ea"/>
              <a:buAutoNum type="ea1JpnChsDbPeriod"/>
            </a:pPr>
            <a:r>
              <a:rPr lang="zh-CN" altLang="en-US" sz="2800" dirty="0">
                <a:latin typeface="黑体" pitchFamily="49" charset="-122"/>
                <a:ea typeface="黑体" pitchFamily="49" charset="-122"/>
              </a:rPr>
              <a:t>推拿治疗膝关节骨性关节炎的作用机制 </a:t>
            </a:r>
            <a:endParaRPr lang="en-US" altLang="zh-CN" sz="2800" dirty="0" smtClean="0">
              <a:latin typeface="黑体" pitchFamily="49" charset="-122"/>
              <a:ea typeface="黑体" pitchFamily="49" charset="-122"/>
            </a:endParaRPr>
          </a:p>
          <a:p>
            <a:pPr marL="993775" indent="266700">
              <a:lnSpc>
                <a:spcPct val="150000"/>
              </a:lnSpc>
              <a:buFont typeface="+mj-ea"/>
              <a:buAutoNum type="ea1JpnChsDbPeriod"/>
            </a:pPr>
            <a:r>
              <a:rPr lang="zh-CN" altLang="en-US" sz="2800" dirty="0" smtClean="0">
                <a:latin typeface="黑体" pitchFamily="49" charset="-122"/>
                <a:ea typeface="黑体" pitchFamily="49" charset="-122"/>
              </a:rPr>
              <a:t>总结</a:t>
            </a:r>
            <a:endParaRPr lang="en-US" altLang="zh-CN" sz="2800" dirty="0" smtClean="0">
              <a:latin typeface="黑体" pitchFamily="49" charset="-122"/>
              <a:ea typeface="黑体" pitchFamily="49" charset="-122"/>
            </a:endParaRPr>
          </a:p>
          <a:p>
            <a:pPr marL="993775" indent="266700">
              <a:lnSpc>
                <a:spcPct val="150000"/>
              </a:lnSpc>
              <a:buFont typeface="+mj-ea"/>
              <a:buAutoNum type="ea1JpnChsDbPeriod"/>
            </a:pPr>
            <a:r>
              <a:rPr lang="zh-CN" altLang="en-US" sz="2800" dirty="0" smtClean="0">
                <a:latin typeface="黑体" pitchFamily="49" charset="-122"/>
                <a:ea typeface="黑体" pitchFamily="49" charset="-122"/>
              </a:rPr>
              <a:t>课后思考</a:t>
            </a:r>
            <a:endParaRPr lang="en-US" altLang="zh-CN" sz="2800" dirty="0" smtClean="0">
              <a:latin typeface="黑体" pitchFamily="49" charset="-122"/>
              <a:ea typeface="黑体" pitchFamily="49" charset="-122"/>
            </a:endParaRPr>
          </a:p>
          <a:p>
            <a:pPr marL="993775" indent="266700">
              <a:buFont typeface="+mj-ea"/>
              <a:buAutoNum type="ea1JpnChsDbPeriod"/>
            </a:pPr>
            <a:endParaRPr lang="en-US" altLang="zh-CN" sz="2800" dirty="0" smtClean="0">
              <a:latin typeface="黑体" pitchFamily="49" charset="-122"/>
              <a:ea typeface="黑体" pitchFamily="49" charset="-122"/>
            </a:endParaRPr>
          </a:p>
          <a:p>
            <a:pPr marL="993775" indent="266700"/>
            <a:endParaRPr lang="en-US" altLang="zh-CN" sz="2800" dirty="0" smtClean="0">
              <a:latin typeface="黑体" pitchFamily="49" charset="-122"/>
              <a:ea typeface="黑体" pitchFamily="49" charset="-122"/>
            </a:endParaRPr>
          </a:p>
          <a:p>
            <a:pPr marL="993775" indent="266700">
              <a:buNone/>
            </a:pPr>
            <a:endParaRPr lang="en-US" altLang="zh-CN" sz="2800" dirty="0" smtClean="0">
              <a:latin typeface="黑体" pitchFamily="49" charset="-122"/>
              <a:ea typeface="黑体" pitchFamily="49" charset="-122"/>
            </a:endParaRPr>
          </a:p>
          <a:p>
            <a:endParaRPr lang="zh-CN" altLang="en-US" dirty="0" smtClean="0">
              <a:latin typeface="黑体" pitchFamily="49" charset="-122"/>
              <a:ea typeface="黑体" pitchFamily="49" charset="-122"/>
            </a:endParaRPr>
          </a:p>
          <a:p>
            <a:endParaRPr lang="zh-CN" altLang="en-US" dirty="0" smtClean="0">
              <a:latin typeface="黑体" pitchFamily="49" charset="-122"/>
              <a:ea typeface="黑体" pitchFamily="49" charset="-122"/>
            </a:endParaRPr>
          </a:p>
          <a:p>
            <a:endParaRPr lang="zh-CN"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cstate="print"/>
          <a:srcRect/>
          <a:stretch>
            <a:fillRect/>
          </a:stretch>
        </p:blipFill>
        <p:spPr bwMode="auto">
          <a:xfrm>
            <a:off x="2285984" y="1857364"/>
            <a:ext cx="4919386" cy="35004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0" y="1214422"/>
            <a:ext cx="314325" cy="5643578"/>
          </a:xfrm>
          <a:prstGeom prst="rect">
            <a:avLst/>
          </a:prstGeom>
          <a:noFill/>
          <a:ln w="9525">
            <a:noFill/>
            <a:miter lim="800000"/>
            <a:headEnd/>
            <a:tailEnd/>
          </a:ln>
          <a:effectLst/>
        </p:spPr>
      </p:pic>
      <p:sp>
        <p:nvSpPr>
          <p:cNvPr id="13" name="TextBox 11"/>
          <p:cNvSpPr txBox="1">
            <a:spLocks noChangeArrowheads="1"/>
          </p:cNvSpPr>
          <p:nvPr/>
        </p:nvSpPr>
        <p:spPr bwMode="auto">
          <a:xfrm>
            <a:off x="1000125" y="2773360"/>
            <a:ext cx="1108075" cy="369888"/>
          </a:xfrm>
          <a:prstGeom prst="rect">
            <a:avLst/>
          </a:prstGeom>
          <a:noFill/>
          <a:ln w="9525">
            <a:noFill/>
            <a:miter lim="800000"/>
            <a:headEnd/>
            <a:tailEnd/>
          </a:ln>
        </p:spPr>
        <p:txBody>
          <a:bodyPr wrap="none">
            <a:spAutoFit/>
          </a:bodyPr>
          <a:lstStyle/>
          <a:p>
            <a:r>
              <a:rPr lang="zh-CN" altLang="en-US" b="1" dirty="0">
                <a:latin typeface="黑体" pitchFamily="49" charset="-122"/>
                <a:ea typeface="黑体" pitchFamily="49" charset="-122"/>
              </a:rPr>
              <a:t>间盘退变</a:t>
            </a:r>
          </a:p>
        </p:txBody>
      </p:sp>
      <p:sp>
        <p:nvSpPr>
          <p:cNvPr id="14" name="TextBox 12"/>
          <p:cNvSpPr txBox="1">
            <a:spLocks noChangeArrowheads="1"/>
          </p:cNvSpPr>
          <p:nvPr/>
        </p:nvSpPr>
        <p:spPr bwMode="auto">
          <a:xfrm>
            <a:off x="1000125" y="4500563"/>
            <a:ext cx="1114408" cy="369332"/>
          </a:xfrm>
          <a:prstGeom prst="rect">
            <a:avLst/>
          </a:prstGeom>
          <a:noFill/>
          <a:ln w="9525">
            <a:noFill/>
            <a:miter lim="800000"/>
            <a:headEnd/>
            <a:tailEnd/>
          </a:ln>
        </p:spPr>
        <p:txBody>
          <a:bodyPr wrap="none">
            <a:spAutoFit/>
          </a:bodyPr>
          <a:lstStyle/>
          <a:p>
            <a:r>
              <a:rPr lang="zh-CN" altLang="en-US" b="1" dirty="0" smtClean="0">
                <a:latin typeface="黑体" pitchFamily="49" charset="-122"/>
                <a:ea typeface="黑体" pitchFamily="49" charset="-122"/>
              </a:rPr>
              <a:t>外力损伤</a:t>
            </a:r>
            <a:endParaRPr lang="zh-CN" altLang="en-US" b="1" dirty="0">
              <a:latin typeface="黑体" pitchFamily="49" charset="-122"/>
              <a:ea typeface="黑体" pitchFamily="49" charset="-122"/>
            </a:endParaRPr>
          </a:p>
        </p:txBody>
      </p:sp>
      <p:sp>
        <p:nvSpPr>
          <p:cNvPr id="15" name="TextBox 13"/>
          <p:cNvSpPr txBox="1">
            <a:spLocks noChangeArrowheads="1"/>
          </p:cNvSpPr>
          <p:nvPr/>
        </p:nvSpPr>
        <p:spPr bwMode="auto">
          <a:xfrm>
            <a:off x="4278606" y="4702742"/>
            <a:ext cx="1579278" cy="369332"/>
          </a:xfrm>
          <a:prstGeom prst="rect">
            <a:avLst/>
          </a:prstGeom>
          <a:noFill/>
          <a:ln w="9525">
            <a:noFill/>
            <a:miter lim="800000"/>
            <a:headEnd/>
            <a:tailEnd/>
          </a:ln>
        </p:spPr>
        <p:txBody>
          <a:bodyPr wrap="none">
            <a:spAutoFit/>
          </a:bodyPr>
          <a:lstStyle/>
          <a:p>
            <a:r>
              <a:rPr lang="zh-CN" altLang="en-US" b="1" dirty="0" smtClean="0">
                <a:latin typeface="黑体" pitchFamily="49" charset="-122"/>
                <a:ea typeface="黑体" pitchFamily="49" charset="-122"/>
              </a:rPr>
              <a:t>腰椎间盘突出</a:t>
            </a:r>
            <a:endParaRPr lang="zh-CN" altLang="en-US" b="1" dirty="0">
              <a:latin typeface="黑体" pitchFamily="49" charset="-122"/>
              <a:ea typeface="黑体" pitchFamily="49" charset="-122"/>
            </a:endParaRPr>
          </a:p>
        </p:txBody>
      </p:sp>
      <p:sp>
        <p:nvSpPr>
          <p:cNvPr id="16" name="TextBox 14"/>
          <p:cNvSpPr txBox="1">
            <a:spLocks noChangeArrowheads="1"/>
          </p:cNvSpPr>
          <p:nvPr/>
        </p:nvSpPr>
        <p:spPr bwMode="auto">
          <a:xfrm>
            <a:off x="7082808" y="6274378"/>
            <a:ext cx="1346844" cy="369332"/>
          </a:xfrm>
          <a:prstGeom prst="rect">
            <a:avLst/>
          </a:prstGeom>
          <a:noFill/>
          <a:ln w="9525">
            <a:noFill/>
            <a:miter lim="800000"/>
            <a:headEnd/>
            <a:tailEnd/>
          </a:ln>
        </p:spPr>
        <p:txBody>
          <a:bodyPr wrap="none">
            <a:spAutoFit/>
          </a:bodyPr>
          <a:lstStyle/>
          <a:p>
            <a:r>
              <a:rPr lang="zh-CN" altLang="en-US" b="1" dirty="0" smtClean="0">
                <a:latin typeface="黑体" pitchFamily="49" charset="-122"/>
                <a:ea typeface="黑体" pitchFamily="49" charset="-122"/>
              </a:rPr>
              <a:t>一组综</a:t>
            </a:r>
            <a:r>
              <a:rPr lang="zh-CN" altLang="en-US" b="1" dirty="0">
                <a:latin typeface="黑体" pitchFamily="49" charset="-122"/>
                <a:ea typeface="黑体" pitchFamily="49" charset="-122"/>
              </a:rPr>
              <a:t>合征</a:t>
            </a:r>
          </a:p>
        </p:txBody>
      </p:sp>
      <p:sp>
        <p:nvSpPr>
          <p:cNvPr id="18" name="TextBox 19"/>
          <p:cNvSpPr txBox="1">
            <a:spLocks noChangeArrowheads="1"/>
          </p:cNvSpPr>
          <p:nvPr/>
        </p:nvSpPr>
        <p:spPr bwMode="auto">
          <a:xfrm>
            <a:off x="7091363" y="3071813"/>
            <a:ext cx="1338262" cy="369887"/>
          </a:xfrm>
          <a:prstGeom prst="rect">
            <a:avLst/>
          </a:prstGeom>
          <a:noFill/>
          <a:ln w="9525">
            <a:noFill/>
            <a:miter lim="800000"/>
            <a:headEnd/>
            <a:tailEnd/>
          </a:ln>
        </p:spPr>
        <p:txBody>
          <a:bodyPr wrap="none">
            <a:spAutoFit/>
          </a:bodyPr>
          <a:lstStyle/>
          <a:p>
            <a:r>
              <a:rPr lang="zh-CN" altLang="en-US" b="1">
                <a:latin typeface="黑体" pitchFamily="49" charset="-122"/>
                <a:ea typeface="黑体" pitchFamily="49" charset="-122"/>
              </a:rPr>
              <a:t>神经根受压</a:t>
            </a:r>
          </a:p>
        </p:txBody>
      </p:sp>
      <p:sp>
        <p:nvSpPr>
          <p:cNvPr id="19" name="右箭头 18"/>
          <p:cNvSpPr/>
          <p:nvPr/>
        </p:nvSpPr>
        <p:spPr>
          <a:xfrm rot="2861506">
            <a:off x="2570013" y="2623166"/>
            <a:ext cx="1308695" cy="297378"/>
          </a:xfrm>
          <a:prstGeom prst="rightArrow">
            <a:avLst>
              <a:gd name="adj1" fmla="val 50000"/>
              <a:gd name="adj2" fmla="val 53368"/>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a:p>
        </p:txBody>
      </p:sp>
      <p:sp>
        <p:nvSpPr>
          <p:cNvPr id="20" name="右箭头 19"/>
          <p:cNvSpPr/>
          <p:nvPr/>
        </p:nvSpPr>
        <p:spPr>
          <a:xfrm>
            <a:off x="2772370" y="3717032"/>
            <a:ext cx="942374" cy="283472"/>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a:p>
        </p:txBody>
      </p:sp>
      <p:sp>
        <p:nvSpPr>
          <p:cNvPr id="21" name="右箭头 20"/>
          <p:cNvSpPr/>
          <p:nvPr/>
        </p:nvSpPr>
        <p:spPr>
          <a:xfrm rot="18749078">
            <a:off x="2575102" y="4728330"/>
            <a:ext cx="1310540" cy="295743"/>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a:p>
        </p:txBody>
      </p:sp>
      <p:sp>
        <p:nvSpPr>
          <p:cNvPr id="22" name="右箭头 21"/>
          <p:cNvSpPr/>
          <p:nvPr/>
        </p:nvSpPr>
        <p:spPr>
          <a:xfrm rot="20032821">
            <a:off x="6242594" y="2987644"/>
            <a:ext cx="657533" cy="285752"/>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a:p>
        </p:txBody>
      </p:sp>
      <p:sp>
        <p:nvSpPr>
          <p:cNvPr id="23" name="右箭头 22"/>
          <p:cNvSpPr/>
          <p:nvPr/>
        </p:nvSpPr>
        <p:spPr>
          <a:xfrm rot="5400000">
            <a:off x="7500958" y="3643314"/>
            <a:ext cx="571504" cy="285752"/>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a:p>
        </p:txBody>
      </p:sp>
      <p:sp>
        <p:nvSpPr>
          <p:cNvPr id="26" name="TextBox 15"/>
          <p:cNvSpPr txBox="1">
            <a:spLocks noChangeArrowheads="1"/>
          </p:cNvSpPr>
          <p:nvPr/>
        </p:nvSpPr>
        <p:spPr bwMode="auto">
          <a:xfrm>
            <a:off x="1000125" y="6488113"/>
            <a:ext cx="1114408" cy="369332"/>
          </a:xfrm>
          <a:prstGeom prst="rect">
            <a:avLst/>
          </a:prstGeom>
          <a:noFill/>
          <a:ln w="9525">
            <a:noFill/>
            <a:miter lim="800000"/>
            <a:headEnd/>
            <a:tailEnd/>
          </a:ln>
        </p:spPr>
        <p:txBody>
          <a:bodyPr wrap="none">
            <a:spAutoFit/>
          </a:bodyPr>
          <a:lstStyle/>
          <a:p>
            <a:r>
              <a:rPr lang="zh-CN" altLang="en-US" b="1" dirty="0" smtClean="0">
                <a:latin typeface="黑体" pitchFamily="49" charset="-122"/>
                <a:ea typeface="黑体" pitchFamily="49" charset="-122"/>
              </a:rPr>
              <a:t>风寒之邪</a:t>
            </a:r>
            <a:endParaRPr lang="zh-CN" altLang="en-US" b="1" dirty="0">
              <a:latin typeface="黑体" pitchFamily="49" charset="-122"/>
              <a:ea typeface="黑体" pitchFamily="49" charset="-122"/>
            </a:endParaRPr>
          </a:p>
        </p:txBody>
      </p:sp>
      <p:pic>
        <p:nvPicPr>
          <p:cNvPr id="2" name="Picture 2" descr="C:\Users\user\Desktop\2.jpg"/>
          <p:cNvPicPr>
            <a:picLocks noChangeAspect="1" noChangeArrowheads="1" noCrop="1"/>
          </p:cNvPicPr>
          <p:nvPr/>
        </p:nvPicPr>
        <p:blipFill>
          <a:blip r:embed="rId6" cstate="print"/>
          <a:srcRect/>
          <a:stretch>
            <a:fillRect/>
          </a:stretch>
        </p:blipFill>
        <p:spPr bwMode="auto">
          <a:xfrm>
            <a:off x="7003762" y="1252534"/>
            <a:ext cx="178308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C:\Users\user\Desktop\7.jpg"/>
          <p:cNvPicPr>
            <a:picLocks noChangeAspect="1" noChangeArrowheads="1"/>
          </p:cNvPicPr>
          <p:nvPr/>
        </p:nvPicPr>
        <p:blipFill>
          <a:blip r:embed="rId7" cstate="print"/>
          <a:srcRect/>
          <a:stretch>
            <a:fillRect/>
          </a:stretch>
        </p:blipFill>
        <p:spPr bwMode="auto">
          <a:xfrm>
            <a:off x="7085709" y="4071942"/>
            <a:ext cx="1415381" cy="21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5" descr="C:\Users\user\Desktop\12_副本.jpg"/>
          <p:cNvPicPr>
            <a:picLocks noChangeAspect="1" noChangeArrowheads="1"/>
          </p:cNvPicPr>
          <p:nvPr/>
        </p:nvPicPr>
        <p:blipFill>
          <a:blip r:embed="rId8" cstate="print"/>
          <a:srcRect/>
          <a:stretch>
            <a:fillRect/>
          </a:stretch>
        </p:blipFill>
        <p:spPr bwMode="auto">
          <a:xfrm>
            <a:off x="714348" y="1428736"/>
            <a:ext cx="1800000" cy="1357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椭圆 26"/>
          <p:cNvSpPr/>
          <p:nvPr/>
        </p:nvSpPr>
        <p:spPr>
          <a:xfrm>
            <a:off x="642910" y="1928802"/>
            <a:ext cx="1214446" cy="468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0" name="Picture 6" descr="C:\Users\user\Desktop\02.jpg"/>
          <p:cNvPicPr>
            <a:picLocks noChangeAspect="1" noChangeArrowheads="1"/>
          </p:cNvPicPr>
          <p:nvPr/>
        </p:nvPicPr>
        <p:blipFill>
          <a:blip r:embed="rId9" cstate="print">
            <a:lum bright="20000"/>
          </a:blip>
          <a:srcRect/>
          <a:stretch>
            <a:fillRect/>
          </a:stretch>
        </p:blipFill>
        <p:spPr bwMode="auto">
          <a:xfrm>
            <a:off x="741518" y="4929198"/>
            <a:ext cx="1758780"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1" name="Picture 7" descr="C:\Users\user\Desktop\13.jpg"/>
          <p:cNvPicPr>
            <a:picLocks noChangeAspect="1" noChangeArrowheads="1"/>
          </p:cNvPicPr>
          <p:nvPr/>
        </p:nvPicPr>
        <p:blipFill>
          <a:blip r:embed="rId10" cstate="print"/>
          <a:srcRect/>
          <a:stretch>
            <a:fillRect/>
          </a:stretch>
        </p:blipFill>
        <p:spPr bwMode="auto">
          <a:xfrm>
            <a:off x="714348" y="3143248"/>
            <a:ext cx="1785950" cy="1285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descr="C:\Users\user\Desktop\01.jpg"/>
          <p:cNvPicPr>
            <a:picLocks noChangeAspect="1" noChangeArrowheads="1"/>
          </p:cNvPicPr>
          <p:nvPr/>
        </p:nvPicPr>
        <p:blipFill>
          <a:blip r:embed="rId11" cstate="print">
            <a:lum bright="20000"/>
          </a:blip>
          <a:srcRect/>
          <a:stretch>
            <a:fillRect/>
          </a:stretch>
        </p:blipFill>
        <p:spPr bwMode="auto">
          <a:xfrm>
            <a:off x="3883439" y="3067848"/>
            <a:ext cx="2331635" cy="1575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
          <p:cNvPicPr>
            <a:picLocks noChangeAspect="1" noChangeArrowheads="1"/>
          </p:cNvPicPr>
          <p:nvPr/>
        </p:nvPicPr>
        <p:blipFill>
          <a:blip r:embed="rId12"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25" name="TextBox 1"/>
          <p:cNvSpPr txBox="1">
            <a:spLocks noChangeArrowheads="1"/>
          </p:cNvSpPr>
          <p:nvPr/>
        </p:nvSpPr>
        <p:spPr bwMode="auto">
          <a:xfrm>
            <a:off x="1019480" y="35716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腰椎间盘突出症的病因病理</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500"/>
                                        <p:tgtEl>
                                          <p:spTgt spid="10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fade">
                                      <p:cBhvr>
                                        <p:cTn id="40" dur="500"/>
                                        <p:tgtEl>
                                          <p:spTgt spid="10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500"/>
                                        <p:tgtEl>
                                          <p:spTgt spid="10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P spid="19" grpId="0" animBg="1"/>
      <p:bldP spid="20" grpId="0" animBg="1"/>
      <p:bldP spid="21" grpId="0" animBg="1"/>
      <p:bldP spid="22" grpId="0" animBg="1"/>
      <p:bldP spid="23" grpId="0" animBg="1"/>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0" y="0"/>
            <a:ext cx="314325" cy="6858000"/>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12" name="TextBox 1"/>
          <p:cNvSpPr txBox="1">
            <a:spLocks noChangeArrowheads="1"/>
          </p:cNvSpPr>
          <p:nvPr/>
        </p:nvSpPr>
        <p:spPr bwMode="auto">
          <a:xfrm>
            <a:off x="785786" y="35716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腰椎间盘突出症的诊断</a:t>
            </a:r>
            <a:endParaRPr lang="zh-CN" altLang="en-US" sz="2800" dirty="0">
              <a:latin typeface="黑体" pitchFamily="49" charset="-122"/>
              <a:ea typeface="黑体" pitchFamily="49" charset="-122"/>
            </a:endParaRPr>
          </a:p>
        </p:txBody>
      </p:sp>
      <p:graphicFrame>
        <p:nvGraphicFramePr>
          <p:cNvPr id="13" name="图示 12"/>
          <p:cNvGraphicFramePr/>
          <p:nvPr/>
        </p:nvGraphicFramePr>
        <p:xfrm>
          <a:off x="1043608" y="1844824"/>
          <a:ext cx="5568280" cy="3544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圆角矩形 13"/>
          <p:cNvSpPr/>
          <p:nvPr/>
        </p:nvSpPr>
        <p:spPr>
          <a:xfrm>
            <a:off x="6804248" y="2852936"/>
            <a:ext cx="1656184"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腰突症</a:t>
            </a:r>
            <a:endParaRPr lang="en-US" altLang="zh-CN" sz="2800" b="1" dirty="0" smtClean="0">
              <a:solidFill>
                <a:srgbClr val="FF0000"/>
              </a:solidFill>
            </a:endParaRPr>
          </a:p>
          <a:p>
            <a:pPr algn="ctr"/>
            <a:r>
              <a:rPr lang="zh-CN" altLang="en-US" sz="2800" b="1" dirty="0" smtClean="0">
                <a:solidFill>
                  <a:srgbClr val="FF0000"/>
                </a:solidFill>
              </a:rPr>
              <a:t>诊断</a:t>
            </a:r>
            <a:endParaRPr lang="zh-CN" altLang="en-US" sz="28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pic>
        <p:nvPicPr>
          <p:cNvPr id="10" name="Picture 5"/>
          <p:cNvPicPr>
            <a:picLocks noChangeAspect="1" noChangeArrowheads="1"/>
          </p:cNvPicPr>
          <p:nvPr/>
        </p:nvPicPr>
        <p:blipFill>
          <a:blip r:embed="rId5" cstate="print"/>
          <a:srcRect/>
          <a:stretch>
            <a:fillRect/>
          </a:stretch>
        </p:blipFill>
        <p:spPr bwMode="auto">
          <a:xfrm>
            <a:off x="2214546" y="2071678"/>
            <a:ext cx="4919386" cy="3500462"/>
          </a:xfrm>
          <a:prstGeom prst="rect">
            <a:avLst/>
          </a:prstGeom>
          <a:noFill/>
          <a:ln w="9525">
            <a:noFill/>
            <a:miter lim="800000"/>
            <a:headEnd/>
            <a:tailEnd/>
          </a:ln>
          <a:effectLst/>
        </p:spPr>
      </p:pic>
      <p:graphicFrame>
        <p:nvGraphicFramePr>
          <p:cNvPr id="8" name="图示 7"/>
          <p:cNvGraphicFramePr/>
          <p:nvPr/>
        </p:nvGraphicFramePr>
        <p:xfrm>
          <a:off x="1075886" y="1491610"/>
          <a:ext cx="6567948" cy="45805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图示 8"/>
          <p:cNvGraphicFramePr/>
          <p:nvPr/>
        </p:nvGraphicFramePr>
        <p:xfrm>
          <a:off x="7286644" y="3429000"/>
          <a:ext cx="6096000" cy="478009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2"/>
          <p:cNvPicPr>
            <a:picLocks noChangeAspect="1" noChangeArrowheads="1"/>
          </p:cNvPicPr>
          <p:nvPr/>
        </p:nvPicPr>
        <p:blipFill>
          <a:blip r:embed="rId14"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12" name="TextBox 1"/>
          <p:cNvSpPr txBox="1">
            <a:spLocks noChangeArrowheads="1"/>
          </p:cNvSpPr>
          <p:nvPr/>
        </p:nvSpPr>
        <p:spPr bwMode="auto">
          <a:xfrm>
            <a:off x="785786" y="357166"/>
            <a:ext cx="6000792" cy="523220"/>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腰椎间盘突出症的诊断</a:t>
            </a:r>
            <a:endParaRPr lang="zh-CN" altLang="en-US" sz="2800" dirty="0">
              <a:latin typeface="黑体" pitchFamily="49" charset="-122"/>
              <a:ea typeface="黑体"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2338945F-34EA-4F3C-8EBE-CD24A6A7E70E}"/>
                                            </p:graphicEl>
                                          </p:spTgt>
                                        </p:tgtEl>
                                        <p:attrNameLst>
                                          <p:attrName>style.visibility</p:attrName>
                                        </p:attrNameLst>
                                      </p:cBhvr>
                                      <p:to>
                                        <p:strVal val="visible"/>
                                      </p:to>
                                    </p:set>
                                    <p:animEffect transition="in" filter="fade">
                                      <p:cBhvr>
                                        <p:cTn id="7" dur="500"/>
                                        <p:tgtEl>
                                          <p:spTgt spid="8">
                                            <p:graphicEl>
                                              <a:dgm id="{2338945F-34EA-4F3C-8EBE-CD24A6A7E70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0F6DB6A-51EA-4739-856F-5467425A867E}"/>
                                            </p:graphicEl>
                                          </p:spTgt>
                                        </p:tgtEl>
                                        <p:attrNameLst>
                                          <p:attrName>style.visibility</p:attrName>
                                        </p:attrNameLst>
                                      </p:cBhvr>
                                      <p:to>
                                        <p:strVal val="visible"/>
                                      </p:to>
                                    </p:set>
                                    <p:animEffect transition="in" filter="fade">
                                      <p:cBhvr>
                                        <p:cTn id="12" dur="500"/>
                                        <p:tgtEl>
                                          <p:spTgt spid="8">
                                            <p:graphicEl>
                                              <a:dgm id="{30F6DB6A-51EA-4739-856F-5467425A867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ED354186-FDFE-457C-B520-2CDCDDE594FD}"/>
                                            </p:graphicEl>
                                          </p:spTgt>
                                        </p:tgtEl>
                                        <p:attrNameLst>
                                          <p:attrName>style.visibility</p:attrName>
                                        </p:attrNameLst>
                                      </p:cBhvr>
                                      <p:to>
                                        <p:strVal val="visible"/>
                                      </p:to>
                                    </p:set>
                                    <p:animEffect transition="in" filter="fade">
                                      <p:cBhvr>
                                        <p:cTn id="17" dur="500"/>
                                        <p:tgtEl>
                                          <p:spTgt spid="8">
                                            <p:graphicEl>
                                              <a:dgm id="{ED354186-FDFE-457C-B520-2CDCDDE594FD}"/>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graphicEl>
                                              <a:dgm id="{DAB34BAB-0C1C-4C9D-8512-EFB1D3EDAF7D}"/>
                                            </p:graphicEl>
                                          </p:spTgt>
                                        </p:tgtEl>
                                        <p:attrNameLst>
                                          <p:attrName>style.visibility</p:attrName>
                                        </p:attrNameLst>
                                      </p:cBhvr>
                                      <p:to>
                                        <p:strVal val="visible"/>
                                      </p:to>
                                    </p:set>
                                    <p:animEffect transition="in" filter="fade">
                                      <p:cBhvr>
                                        <p:cTn id="20" dur="500"/>
                                        <p:tgtEl>
                                          <p:spTgt spid="8">
                                            <p:graphicEl>
                                              <a:dgm id="{DAB34BAB-0C1C-4C9D-8512-EFB1D3EDAF7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graphicEl>
                                              <a:dgm id="{D3363CA8-7F5D-4D06-9792-47639F56F5D2}"/>
                                            </p:graphicEl>
                                          </p:spTgt>
                                        </p:tgtEl>
                                        <p:attrNameLst>
                                          <p:attrName>style.visibility</p:attrName>
                                        </p:attrNameLst>
                                      </p:cBhvr>
                                      <p:to>
                                        <p:strVal val="visible"/>
                                      </p:to>
                                    </p:set>
                                    <p:animEffect transition="in" filter="fade">
                                      <p:cBhvr>
                                        <p:cTn id="25" dur="500"/>
                                        <p:tgtEl>
                                          <p:spTgt spid="8">
                                            <p:graphicEl>
                                              <a:dgm id="{D3363CA8-7F5D-4D06-9792-47639F56F5D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E5EA943C-0D4A-4A61-9776-E78965A44F20}"/>
                                            </p:graphicEl>
                                          </p:spTgt>
                                        </p:tgtEl>
                                        <p:attrNameLst>
                                          <p:attrName>style.visibility</p:attrName>
                                        </p:attrNameLst>
                                      </p:cBhvr>
                                      <p:to>
                                        <p:strVal val="visible"/>
                                      </p:to>
                                    </p:set>
                                    <p:animEffect transition="in" filter="fade">
                                      <p:cBhvr>
                                        <p:cTn id="28" dur="500"/>
                                        <p:tgtEl>
                                          <p:spTgt spid="8">
                                            <p:graphicEl>
                                              <a:dgm id="{E5EA943C-0D4A-4A61-9776-E78965A44F2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graphicEl>
                                              <a:dgm id="{08E0E252-1E87-4E46-9C30-653558F84B5C}"/>
                                            </p:graphicEl>
                                          </p:spTgt>
                                        </p:tgtEl>
                                        <p:attrNameLst>
                                          <p:attrName>style.visibility</p:attrName>
                                        </p:attrNameLst>
                                      </p:cBhvr>
                                      <p:to>
                                        <p:strVal val="visible"/>
                                      </p:to>
                                    </p:set>
                                    <p:animEffect transition="in" filter="fade">
                                      <p:cBhvr>
                                        <p:cTn id="33" dur="500"/>
                                        <p:tgtEl>
                                          <p:spTgt spid="8">
                                            <p:graphicEl>
                                              <a:dgm id="{08E0E252-1E87-4E46-9C30-653558F84B5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graphicEl>
                                              <a:dgm id="{233C5C7F-6508-4A93-A4C9-1173B2AA5D71}"/>
                                            </p:graphicEl>
                                          </p:spTgt>
                                        </p:tgtEl>
                                        <p:attrNameLst>
                                          <p:attrName>style.visibility</p:attrName>
                                        </p:attrNameLst>
                                      </p:cBhvr>
                                      <p:to>
                                        <p:strVal val="visible"/>
                                      </p:to>
                                    </p:set>
                                    <p:animEffect transition="in" filter="fade">
                                      <p:cBhvr>
                                        <p:cTn id="36" dur="500"/>
                                        <p:tgtEl>
                                          <p:spTgt spid="8">
                                            <p:graphicEl>
                                              <a:dgm id="{233C5C7F-6508-4A93-A4C9-1173B2AA5D7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graphicEl>
                                              <a:dgm id="{DBEC2C49-83A9-4915-9A62-4944223BFACD}"/>
                                            </p:graphicEl>
                                          </p:spTgt>
                                        </p:tgtEl>
                                        <p:attrNameLst>
                                          <p:attrName>style.visibility</p:attrName>
                                        </p:attrNameLst>
                                      </p:cBhvr>
                                      <p:to>
                                        <p:strVal val="visible"/>
                                      </p:to>
                                    </p:set>
                                    <p:animEffect transition="in" filter="fade">
                                      <p:cBhvr>
                                        <p:cTn id="41" dur="500"/>
                                        <p:tgtEl>
                                          <p:spTgt spid="8">
                                            <p:graphicEl>
                                              <a:dgm id="{DBEC2C49-83A9-4915-9A62-4944223BFACD}"/>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graphicEl>
                                              <a:dgm id="{550C2EDD-064F-4C2D-B319-72C718820B0D}"/>
                                            </p:graphicEl>
                                          </p:spTgt>
                                        </p:tgtEl>
                                        <p:attrNameLst>
                                          <p:attrName>style.visibility</p:attrName>
                                        </p:attrNameLst>
                                      </p:cBhvr>
                                      <p:to>
                                        <p:strVal val="visible"/>
                                      </p:to>
                                    </p:set>
                                    <p:animEffect transition="in" filter="fade">
                                      <p:cBhvr>
                                        <p:cTn id="44" dur="500"/>
                                        <p:tgtEl>
                                          <p:spTgt spid="8">
                                            <p:graphicEl>
                                              <a:dgm id="{550C2EDD-064F-4C2D-B319-72C718820B0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graphicEl>
                                              <a:dgm id="{27F9FBAE-84AB-40EC-93F5-2A45FD821CD3}"/>
                                            </p:graphicEl>
                                          </p:spTgt>
                                        </p:tgtEl>
                                        <p:attrNameLst>
                                          <p:attrName>style.visibility</p:attrName>
                                        </p:attrNameLst>
                                      </p:cBhvr>
                                      <p:to>
                                        <p:strVal val="visible"/>
                                      </p:to>
                                    </p:set>
                                    <p:animEffect transition="in" filter="fade">
                                      <p:cBhvr>
                                        <p:cTn id="47" dur="500"/>
                                        <p:tgtEl>
                                          <p:spTgt spid="8">
                                            <p:graphicEl>
                                              <a:dgm id="{27F9FBAE-84AB-40EC-93F5-2A45FD821C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0" y="2428868"/>
            <a:ext cx="9144000" cy="2428891"/>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a:stretch>
            <a:fillRect/>
          </a:stretch>
        </p:blipFill>
        <p:spPr bwMode="auto">
          <a:xfrm>
            <a:off x="0" y="0"/>
            <a:ext cx="314325" cy="6858000"/>
          </a:xfrm>
          <a:prstGeom prst="rect">
            <a:avLst/>
          </a:prstGeom>
          <a:noFill/>
          <a:ln w="9525">
            <a:noFill/>
            <a:miter lim="800000"/>
            <a:headEnd/>
            <a:tailEnd/>
          </a:ln>
          <a:effectLst/>
        </p:spPr>
      </p:pic>
      <p:pic>
        <p:nvPicPr>
          <p:cNvPr id="33" name="Picture 2"/>
          <p:cNvPicPr>
            <a:picLocks noChangeAspect="1" noChangeArrowheads="1"/>
          </p:cNvPicPr>
          <p:nvPr/>
        </p:nvPicPr>
        <p:blipFill>
          <a:blip r:embed="rId6" cstate="print"/>
          <a:srcRect l="11594" r="11594"/>
          <a:stretch>
            <a:fillRect/>
          </a:stretch>
        </p:blipFill>
        <p:spPr bwMode="auto">
          <a:xfrm>
            <a:off x="-32" y="0"/>
            <a:ext cx="8001056" cy="1310818"/>
          </a:xfrm>
          <a:prstGeom prst="rect">
            <a:avLst/>
          </a:prstGeom>
          <a:noFill/>
          <a:ln w="9525">
            <a:noFill/>
            <a:miter lim="800000"/>
            <a:headEnd/>
            <a:tailEnd/>
          </a:ln>
          <a:effectLst/>
        </p:spPr>
      </p:pic>
      <p:sp>
        <p:nvSpPr>
          <p:cNvPr id="36" name="TextBox 1"/>
          <p:cNvSpPr txBox="1">
            <a:spLocks noChangeArrowheads="1"/>
          </p:cNvSpPr>
          <p:nvPr/>
        </p:nvSpPr>
        <p:spPr bwMode="auto">
          <a:xfrm>
            <a:off x="1259632" y="375047"/>
            <a:ext cx="6000792" cy="461665"/>
          </a:xfrm>
          <a:prstGeom prst="rect">
            <a:avLst/>
          </a:prstGeom>
          <a:noFill/>
          <a:ln w="9525">
            <a:noFill/>
            <a:miter lim="800000"/>
            <a:headEnd/>
            <a:tailEnd/>
          </a:ln>
        </p:spPr>
        <p:txBody>
          <a:bodyPr wrap="square">
            <a:spAutoFit/>
          </a:bodyPr>
          <a:lstStyle/>
          <a:p>
            <a:r>
              <a:rPr lang="zh-CN" altLang="en-US" sz="2400" dirty="0" smtClean="0">
                <a:latin typeface="黑体" pitchFamily="49" charset="-122"/>
                <a:ea typeface="黑体" pitchFamily="49" charset="-122"/>
              </a:rPr>
              <a:t>  腰椎间盘突出症的诊断</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影像学</a:t>
            </a:r>
            <a:endParaRPr lang="zh-CN" altLang="en-US" sz="2400" dirty="0">
              <a:latin typeface="黑体" pitchFamily="49" charset="-122"/>
              <a:ea typeface="黑体" pitchFamily="49" charset="-122"/>
            </a:endParaRPr>
          </a:p>
        </p:txBody>
      </p:sp>
      <p:pic>
        <p:nvPicPr>
          <p:cNvPr id="1028" name="Picture 4"/>
          <p:cNvPicPr>
            <a:picLocks noChangeAspect="1" noChangeArrowheads="1"/>
          </p:cNvPicPr>
          <p:nvPr/>
        </p:nvPicPr>
        <p:blipFill>
          <a:blip r:embed="rId7" cstate="print"/>
          <a:srcRect/>
          <a:stretch>
            <a:fillRect/>
          </a:stretch>
        </p:blipFill>
        <p:spPr bwMode="auto">
          <a:xfrm>
            <a:off x="1214414" y="1428736"/>
            <a:ext cx="6715172" cy="4763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785785" y="1785926"/>
            <a:ext cx="7444011" cy="3857652"/>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cstate="print"/>
          <a:srcRect/>
          <a:stretch>
            <a:fillRect/>
          </a:stretch>
        </p:blipFill>
        <p:spPr bwMode="auto">
          <a:xfrm>
            <a:off x="785786" y="1992328"/>
            <a:ext cx="7518400" cy="36512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2643174" y="1928802"/>
            <a:ext cx="4000528" cy="3810848"/>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8" name="矩形 7"/>
          <p:cNvSpPr/>
          <p:nvPr/>
        </p:nvSpPr>
        <p:spPr>
          <a:xfrm>
            <a:off x="571472" y="1214422"/>
            <a:ext cx="7929618" cy="4829014"/>
          </a:xfrm>
          <a:prstGeom prst="rect">
            <a:avLst/>
          </a:prstGeom>
        </p:spPr>
        <p:txBody>
          <a:bodyPr wrap="square">
            <a:spAutoFit/>
          </a:bodyPr>
          <a:lstStyle/>
          <a:p>
            <a:pPr indent="457200">
              <a:lnSpc>
                <a:spcPct val="180000"/>
              </a:lnSpc>
            </a:pPr>
            <a:r>
              <a:rPr lang="zh-CN" altLang="en-US" sz="1900" b="1" dirty="0" smtClean="0">
                <a:latin typeface="黑体" pitchFamily="49" charset="-122"/>
                <a:ea typeface="黑体" pitchFamily="49" charset="-122"/>
              </a:rPr>
              <a:t>刘某，男性，</a:t>
            </a:r>
            <a:r>
              <a:rPr lang="en-US" altLang="zh-CN" sz="1900" b="1" dirty="0" smtClean="0">
                <a:latin typeface="黑体" pitchFamily="49" charset="-122"/>
                <a:ea typeface="黑体" pitchFamily="49" charset="-122"/>
              </a:rPr>
              <a:t>46</a:t>
            </a:r>
            <a:r>
              <a:rPr lang="zh-CN" altLang="en-US" sz="1900" b="1" dirty="0" smtClean="0">
                <a:latin typeface="黑体" pitchFamily="49" charset="-122"/>
                <a:ea typeface="黑体" pitchFamily="49" charset="-122"/>
              </a:rPr>
              <a:t>岁，主因受凉后出现腰部伴左臀部、大腿至小腿后外侧放射痛半月余，久立久行后症状加重，夜间疼痛尤甚，纳少，二便可，舌暗苔黄，脉浮。</a:t>
            </a:r>
            <a:endParaRPr lang="en-US" altLang="zh-CN" sz="1900" b="1" dirty="0" smtClean="0">
              <a:latin typeface="黑体" pitchFamily="49" charset="-122"/>
              <a:ea typeface="黑体" pitchFamily="49" charset="-122"/>
            </a:endParaRPr>
          </a:p>
          <a:p>
            <a:pPr indent="457200">
              <a:lnSpc>
                <a:spcPct val="180000"/>
              </a:lnSpc>
            </a:pPr>
            <a:r>
              <a:rPr lang="zh-CN" altLang="en-US" sz="1900" b="1" dirty="0" smtClean="0">
                <a:latin typeface="黑体" pitchFamily="49" charset="-122"/>
                <a:ea typeface="黑体" pitchFamily="49" charset="-122"/>
              </a:rPr>
              <a:t>查体：腰肌僵硬，腰椎活动受限，直腿抬高试验：左</a:t>
            </a:r>
            <a:r>
              <a:rPr lang="en-US" altLang="zh-CN" sz="1900" b="1" dirty="0" smtClean="0">
                <a:latin typeface="黑体" pitchFamily="49" charset="-122"/>
                <a:ea typeface="黑体" pitchFamily="49" charset="-122"/>
              </a:rPr>
              <a:t>40°</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70°</a:t>
            </a:r>
            <a:r>
              <a:rPr lang="zh-CN" altLang="en-US" sz="1900" b="1" dirty="0" smtClean="0">
                <a:latin typeface="黑体" pitchFamily="49" charset="-122"/>
                <a:ea typeface="黑体" pitchFamily="49" charset="-122"/>
              </a:rPr>
              <a:t>；加强试验：左（</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）；膝腱反射：左（</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）；跟腱反射：左（</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）右（</a:t>
            </a:r>
            <a:r>
              <a:rPr lang="en-US" altLang="zh-CN" sz="1900" b="1" dirty="0" smtClean="0">
                <a:latin typeface="黑体" pitchFamily="49" charset="-122"/>
                <a:ea typeface="黑体" pitchFamily="49" charset="-122"/>
              </a:rPr>
              <a:t>++</a:t>
            </a:r>
            <a:r>
              <a:rPr lang="zh-CN" altLang="en-US" sz="1900" b="1" dirty="0" smtClean="0">
                <a:latin typeface="黑体" pitchFamily="49" charset="-122"/>
                <a:ea typeface="黑体" pitchFamily="49" charset="-122"/>
              </a:rPr>
              <a:t>）；巴彬斯基征双侧未引出。</a:t>
            </a:r>
            <a:endParaRPr lang="en-US" altLang="zh-CN" sz="1900" b="1" dirty="0" smtClean="0">
              <a:latin typeface="黑体" pitchFamily="49" charset="-122"/>
              <a:ea typeface="黑体" pitchFamily="49" charset="-122"/>
            </a:endParaRPr>
          </a:p>
          <a:p>
            <a:pPr indent="457200">
              <a:lnSpc>
                <a:spcPct val="180000"/>
              </a:lnSpc>
            </a:pPr>
            <a:r>
              <a:rPr lang="zh-CN" altLang="en-US" sz="1900" b="1" dirty="0" smtClean="0">
                <a:latin typeface="黑体" pitchFamily="49" charset="-122"/>
                <a:ea typeface="黑体" pitchFamily="49" charset="-122"/>
              </a:rPr>
              <a:t>腰椎</a:t>
            </a:r>
            <a:r>
              <a:rPr lang="en-US" altLang="zh-CN" sz="1900" b="1" dirty="0" smtClean="0">
                <a:latin typeface="黑体" pitchFamily="49" charset="-122"/>
                <a:ea typeface="黑体" pitchFamily="49" charset="-122"/>
              </a:rPr>
              <a:t>CT</a:t>
            </a:r>
            <a:r>
              <a:rPr lang="zh-CN" altLang="en-US" sz="1900" b="1" dirty="0" smtClean="0">
                <a:latin typeface="黑体" pitchFamily="49" charset="-122"/>
                <a:ea typeface="黑体" pitchFamily="49" charset="-122"/>
              </a:rPr>
              <a:t>示：</a:t>
            </a:r>
            <a:r>
              <a:rPr lang="en-US" altLang="zh-CN" sz="1900" b="1" dirty="0" smtClean="0">
                <a:latin typeface="黑体" pitchFamily="49" charset="-122"/>
                <a:ea typeface="黑体" pitchFamily="49" charset="-122"/>
              </a:rPr>
              <a:t>L5/S1</a:t>
            </a:r>
            <a:r>
              <a:rPr lang="zh-CN" altLang="en-US" sz="1900" b="1" dirty="0" smtClean="0">
                <a:latin typeface="黑体" pitchFamily="49" charset="-122"/>
                <a:ea typeface="黑体" pitchFamily="49" charset="-122"/>
              </a:rPr>
              <a:t>椎间盘左后突出，继发相应水平左侧椎间孔狭窄。</a:t>
            </a:r>
            <a:br>
              <a:rPr lang="zh-CN" altLang="en-US" sz="1900" b="1" dirty="0" smtClean="0">
                <a:latin typeface="黑体" pitchFamily="49" charset="-122"/>
                <a:ea typeface="黑体" pitchFamily="49" charset="-122"/>
              </a:rPr>
            </a:br>
            <a:r>
              <a:rPr lang="zh-CN" altLang="en-US" sz="1900" b="1" dirty="0" smtClean="0">
                <a:latin typeface="黑体" pitchFamily="49" charset="-122"/>
                <a:ea typeface="黑体" pitchFamily="49" charset="-122"/>
              </a:rPr>
              <a:t>    问题： </a:t>
            </a:r>
            <a:r>
              <a:rPr lang="en-US" altLang="zh-CN" sz="1900" b="1" dirty="0" smtClean="0">
                <a:latin typeface="黑体" pitchFamily="49" charset="-122"/>
                <a:ea typeface="黑体" pitchFamily="49" charset="-122"/>
              </a:rPr>
              <a:t>1</a:t>
            </a:r>
            <a:r>
              <a:rPr lang="zh-CN" altLang="en-US" sz="1900" b="1" dirty="0" smtClean="0">
                <a:latin typeface="黑体" pitchFamily="49" charset="-122"/>
                <a:ea typeface="黑体" pitchFamily="49" charset="-122"/>
              </a:rPr>
              <a:t>、你对本病例的初步诊断及突出定位是什么？</a:t>
            </a:r>
            <a:r>
              <a:rPr lang="en-US" altLang="zh-CN" sz="1900" b="1" dirty="0" smtClean="0">
                <a:latin typeface="黑体" pitchFamily="49" charset="-122"/>
                <a:ea typeface="黑体" pitchFamily="49" charset="-122"/>
              </a:rPr>
              <a:t>                  </a:t>
            </a:r>
          </a:p>
          <a:p>
            <a:pPr indent="457200">
              <a:lnSpc>
                <a:spcPct val="180000"/>
              </a:lnSpc>
            </a:pPr>
            <a:r>
              <a:rPr lang="en-US" altLang="zh-CN" sz="1900" b="1" dirty="0" smtClean="0">
                <a:latin typeface="黑体" pitchFamily="49" charset="-122"/>
                <a:ea typeface="黑体" pitchFamily="49" charset="-122"/>
              </a:rPr>
              <a:t>       2</a:t>
            </a:r>
            <a:r>
              <a:rPr lang="zh-CN" altLang="en-US" sz="1900" b="1" dirty="0" smtClean="0">
                <a:latin typeface="黑体" pitchFamily="49" charset="-122"/>
                <a:ea typeface="黑体" pitchFamily="49" charset="-122"/>
              </a:rPr>
              <a:t>、选择何种手法进行治疗？</a:t>
            </a:r>
            <a:endParaRPr lang="en-US" altLang="zh-CN" sz="1900" b="1" dirty="0" smtClean="0">
              <a:latin typeface="黑体" pitchFamily="49" charset="-122"/>
              <a:ea typeface="黑体" pitchFamily="49" charset="-122"/>
            </a:endParaRPr>
          </a:p>
        </p:txBody>
      </p:sp>
      <p:pic>
        <p:nvPicPr>
          <p:cNvPr id="6148" name="Picture 4" descr="c:\users\user\appdata\roaming\360se6\User Data\temp\20131125124539-174468309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0034" y="4929198"/>
            <a:ext cx="571504" cy="558161"/>
          </a:xfrm>
          <a:prstGeom prst="rect">
            <a:avLst/>
          </a:prstGeom>
          <a:noFill/>
        </p:spPr>
      </p:pic>
      <p:sp>
        <p:nvSpPr>
          <p:cNvPr id="9"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6"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11" name="矩形 10"/>
          <p:cNvSpPr/>
          <p:nvPr/>
        </p:nvSpPr>
        <p:spPr>
          <a:xfrm>
            <a:off x="2195736" y="332656"/>
            <a:ext cx="3236784" cy="523220"/>
          </a:xfrm>
          <a:prstGeom prst="rect">
            <a:avLst/>
          </a:prstGeom>
        </p:spPr>
        <p:txBody>
          <a:bodyPr wrap="none">
            <a:spAutoFit/>
          </a:bodyPr>
          <a:lstStyle/>
          <a:p>
            <a:r>
              <a:rPr lang="zh-CN" altLang="en-US" sz="2800" dirty="0" smtClean="0">
                <a:latin typeface="黑体" pitchFamily="49" charset="-122"/>
                <a:ea typeface="黑体" pitchFamily="49" charset="-122"/>
              </a:rPr>
              <a:t>典 型 病 例 讨 论</a:t>
            </a:r>
            <a:endParaRPr lang="en-US" altLang="zh-CN" sz="2800" dirty="0" smtClean="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2643174" y="1928802"/>
            <a:ext cx="4000528" cy="3810848"/>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0" y="0"/>
            <a:ext cx="314325" cy="6858000"/>
          </a:xfrm>
          <a:prstGeom prst="rect">
            <a:avLst/>
          </a:prstGeom>
          <a:noFill/>
          <a:ln w="9525">
            <a:noFill/>
            <a:miter lim="800000"/>
            <a:headEnd/>
            <a:tailEnd/>
          </a:ln>
          <a:effectLst/>
        </p:spPr>
      </p:pic>
      <p:sp>
        <p:nvSpPr>
          <p:cNvPr id="8" name="矩形 7"/>
          <p:cNvSpPr/>
          <p:nvPr/>
        </p:nvSpPr>
        <p:spPr>
          <a:xfrm>
            <a:off x="571472" y="1214422"/>
            <a:ext cx="7929618" cy="5189113"/>
          </a:xfrm>
          <a:prstGeom prst="rect">
            <a:avLst/>
          </a:prstGeom>
        </p:spPr>
        <p:txBody>
          <a:bodyPr wrap="square">
            <a:spAutoFit/>
          </a:bodyPr>
          <a:lstStyle/>
          <a:p>
            <a:pPr indent="457200">
              <a:lnSpc>
                <a:spcPct val="180000"/>
              </a:lnSpc>
            </a:pPr>
            <a:r>
              <a:rPr lang="zh-CN" altLang="en-US" sz="1900" b="1" dirty="0" smtClean="0">
                <a:solidFill>
                  <a:schemeClr val="bg1">
                    <a:lumMod val="75000"/>
                  </a:schemeClr>
                </a:solidFill>
                <a:latin typeface="黑体" pitchFamily="49" charset="-122"/>
                <a:ea typeface="黑体" pitchFamily="49" charset="-122"/>
              </a:rPr>
              <a:t>刘某，男性，</a:t>
            </a:r>
            <a:r>
              <a:rPr lang="en-US" altLang="zh-CN" sz="1900" b="1" dirty="0" smtClean="0">
                <a:solidFill>
                  <a:schemeClr val="bg1">
                    <a:lumMod val="75000"/>
                  </a:schemeClr>
                </a:solidFill>
                <a:latin typeface="黑体" pitchFamily="49" charset="-122"/>
                <a:ea typeface="黑体" pitchFamily="49" charset="-122"/>
              </a:rPr>
              <a:t>46</a:t>
            </a:r>
            <a:r>
              <a:rPr lang="zh-CN" altLang="en-US" sz="1900" b="1" dirty="0" smtClean="0">
                <a:solidFill>
                  <a:schemeClr val="bg1">
                    <a:lumMod val="75000"/>
                  </a:schemeClr>
                </a:solidFill>
                <a:latin typeface="黑体" pitchFamily="49" charset="-122"/>
                <a:ea typeface="黑体" pitchFamily="49" charset="-122"/>
              </a:rPr>
              <a:t>岁，主因受凉后出现腰部伴左臀部、大腿至小腿后外侧放射</a:t>
            </a:r>
            <a:r>
              <a:rPr lang="zh-CN" altLang="en-US" sz="3200" b="1" dirty="0" smtClean="0">
                <a:solidFill>
                  <a:srgbClr val="FF0000"/>
                </a:solidFill>
                <a:latin typeface="黑体" pitchFamily="49" charset="-122"/>
                <a:ea typeface="黑体" pitchFamily="49" charset="-122"/>
              </a:rPr>
              <a:t>痛</a:t>
            </a:r>
            <a:r>
              <a:rPr lang="zh-CN" altLang="en-US" sz="1900" b="1" dirty="0" smtClean="0">
                <a:solidFill>
                  <a:schemeClr val="bg1">
                    <a:lumMod val="75000"/>
                  </a:schemeClr>
                </a:solidFill>
                <a:latin typeface="黑体" pitchFamily="49" charset="-122"/>
                <a:ea typeface="黑体" pitchFamily="49" charset="-122"/>
              </a:rPr>
              <a:t>半月余，久立久行后症状加重，夜间疼</a:t>
            </a:r>
            <a:r>
              <a:rPr lang="zh-CN" altLang="en-US" sz="3200" b="1" dirty="0" smtClean="0">
                <a:solidFill>
                  <a:srgbClr val="FF0000"/>
                </a:solidFill>
                <a:latin typeface="黑体" pitchFamily="49" charset="-122"/>
                <a:ea typeface="黑体" pitchFamily="49" charset="-122"/>
              </a:rPr>
              <a:t>痛</a:t>
            </a:r>
            <a:r>
              <a:rPr lang="zh-CN" altLang="en-US" sz="1900" b="1" dirty="0" smtClean="0">
                <a:solidFill>
                  <a:schemeClr val="bg1">
                    <a:lumMod val="75000"/>
                  </a:schemeClr>
                </a:solidFill>
                <a:latin typeface="黑体" pitchFamily="49" charset="-122"/>
                <a:ea typeface="黑体" pitchFamily="49" charset="-122"/>
              </a:rPr>
              <a:t>尤甚，纳少，二便可，舌暗苔黄，脉浮。</a:t>
            </a:r>
            <a:endParaRPr lang="en-US" altLang="zh-CN" sz="1900" b="1" dirty="0" smtClean="0">
              <a:solidFill>
                <a:schemeClr val="bg1">
                  <a:lumMod val="75000"/>
                </a:schemeClr>
              </a:solidFill>
              <a:latin typeface="黑体" pitchFamily="49" charset="-122"/>
              <a:ea typeface="黑体" pitchFamily="49" charset="-122"/>
            </a:endParaRPr>
          </a:p>
          <a:p>
            <a:pPr indent="457200">
              <a:lnSpc>
                <a:spcPct val="180000"/>
              </a:lnSpc>
            </a:pPr>
            <a:r>
              <a:rPr lang="zh-CN" altLang="en-US" sz="1900" b="1" dirty="0" smtClean="0">
                <a:solidFill>
                  <a:schemeClr val="bg1">
                    <a:lumMod val="75000"/>
                  </a:schemeClr>
                </a:solidFill>
                <a:latin typeface="黑体" pitchFamily="49" charset="-122"/>
                <a:ea typeface="黑体" pitchFamily="49" charset="-122"/>
              </a:rPr>
              <a:t>查体：腰肌僵硬，腰椎活动受限，直腿抬高试验：左</a:t>
            </a:r>
            <a:r>
              <a:rPr lang="en-US" altLang="zh-CN" sz="1900" b="1" dirty="0" smtClean="0">
                <a:solidFill>
                  <a:schemeClr val="bg1">
                    <a:lumMod val="75000"/>
                  </a:schemeClr>
                </a:solidFill>
                <a:latin typeface="黑体" pitchFamily="49" charset="-122"/>
                <a:ea typeface="黑体" pitchFamily="49" charset="-122"/>
              </a:rPr>
              <a:t>40°</a:t>
            </a:r>
            <a:r>
              <a:rPr lang="zh-CN" altLang="en-US" sz="1900" b="1" dirty="0" smtClean="0">
                <a:solidFill>
                  <a:schemeClr val="bg1">
                    <a:lumMod val="75000"/>
                  </a:schemeClr>
                </a:solidFill>
                <a:latin typeface="黑体" pitchFamily="49" charset="-122"/>
                <a:ea typeface="黑体" pitchFamily="49" charset="-122"/>
              </a:rPr>
              <a:t>，右</a:t>
            </a:r>
            <a:r>
              <a:rPr lang="en-US" altLang="zh-CN" sz="1900" b="1" dirty="0" smtClean="0">
                <a:solidFill>
                  <a:schemeClr val="bg1">
                    <a:lumMod val="75000"/>
                  </a:schemeClr>
                </a:solidFill>
                <a:latin typeface="黑体" pitchFamily="49" charset="-122"/>
                <a:ea typeface="黑体" pitchFamily="49" charset="-122"/>
              </a:rPr>
              <a:t>70°</a:t>
            </a:r>
            <a:r>
              <a:rPr lang="zh-CN" altLang="en-US" sz="1900" b="1" dirty="0" smtClean="0">
                <a:solidFill>
                  <a:schemeClr val="bg1">
                    <a:lumMod val="75000"/>
                  </a:schemeClr>
                </a:solidFill>
                <a:latin typeface="黑体" pitchFamily="49" charset="-122"/>
                <a:ea typeface="黑体" pitchFamily="49" charset="-122"/>
              </a:rPr>
              <a:t>；加强试验：左（</a:t>
            </a:r>
            <a:r>
              <a:rPr lang="en-US" altLang="zh-CN" sz="1900" b="1" dirty="0" smtClean="0">
                <a:solidFill>
                  <a:schemeClr val="bg1">
                    <a:lumMod val="75000"/>
                  </a:schemeClr>
                </a:solidFill>
                <a:latin typeface="黑体" pitchFamily="49" charset="-122"/>
                <a:ea typeface="黑体" pitchFamily="49" charset="-122"/>
              </a:rPr>
              <a:t>+</a:t>
            </a:r>
            <a:r>
              <a:rPr lang="zh-CN" altLang="en-US" sz="1900" b="1" dirty="0" smtClean="0">
                <a:solidFill>
                  <a:schemeClr val="bg1">
                    <a:lumMod val="75000"/>
                  </a:schemeClr>
                </a:solidFill>
                <a:latin typeface="黑体" pitchFamily="49" charset="-122"/>
                <a:ea typeface="黑体" pitchFamily="49" charset="-122"/>
              </a:rPr>
              <a:t>）右（</a:t>
            </a:r>
            <a:r>
              <a:rPr lang="en-US" altLang="zh-CN" sz="1900" b="1" dirty="0" smtClean="0">
                <a:solidFill>
                  <a:schemeClr val="bg1">
                    <a:lumMod val="75000"/>
                  </a:schemeClr>
                </a:solidFill>
                <a:latin typeface="黑体" pitchFamily="49" charset="-122"/>
                <a:ea typeface="黑体" pitchFamily="49" charset="-122"/>
              </a:rPr>
              <a:t>-</a:t>
            </a:r>
            <a:r>
              <a:rPr lang="zh-CN" altLang="en-US" sz="1900" b="1" dirty="0" smtClean="0">
                <a:solidFill>
                  <a:schemeClr val="bg1">
                    <a:lumMod val="75000"/>
                  </a:schemeClr>
                </a:solidFill>
                <a:latin typeface="黑体" pitchFamily="49" charset="-122"/>
                <a:ea typeface="黑体" pitchFamily="49" charset="-122"/>
              </a:rPr>
              <a:t>）；膝腱反射：左（</a:t>
            </a:r>
            <a:r>
              <a:rPr lang="en-US" altLang="zh-CN" sz="1900" b="1" dirty="0" smtClean="0">
                <a:solidFill>
                  <a:schemeClr val="bg1">
                    <a:lumMod val="75000"/>
                  </a:schemeClr>
                </a:solidFill>
                <a:latin typeface="黑体" pitchFamily="49" charset="-122"/>
                <a:ea typeface="黑体" pitchFamily="49" charset="-122"/>
              </a:rPr>
              <a:t>+</a:t>
            </a:r>
            <a:r>
              <a:rPr lang="zh-CN" altLang="en-US" sz="1900" b="1" dirty="0" smtClean="0">
                <a:solidFill>
                  <a:schemeClr val="bg1">
                    <a:lumMod val="75000"/>
                  </a:schemeClr>
                </a:solidFill>
                <a:latin typeface="黑体" pitchFamily="49" charset="-122"/>
                <a:ea typeface="黑体" pitchFamily="49" charset="-122"/>
              </a:rPr>
              <a:t>）右（</a:t>
            </a:r>
            <a:r>
              <a:rPr lang="en-US" altLang="zh-CN" sz="1900" b="1" dirty="0" smtClean="0">
                <a:solidFill>
                  <a:schemeClr val="bg1">
                    <a:lumMod val="75000"/>
                  </a:schemeClr>
                </a:solidFill>
                <a:latin typeface="黑体" pitchFamily="49" charset="-122"/>
                <a:ea typeface="黑体" pitchFamily="49" charset="-122"/>
              </a:rPr>
              <a:t>++</a:t>
            </a:r>
            <a:r>
              <a:rPr lang="zh-CN" altLang="en-US" sz="1900" b="1" dirty="0" smtClean="0">
                <a:solidFill>
                  <a:schemeClr val="bg1">
                    <a:lumMod val="75000"/>
                  </a:schemeClr>
                </a:solidFill>
                <a:latin typeface="黑体" pitchFamily="49" charset="-122"/>
                <a:ea typeface="黑体" pitchFamily="49" charset="-122"/>
              </a:rPr>
              <a:t>）；跟腱反射：左（</a:t>
            </a:r>
            <a:r>
              <a:rPr lang="en-US" altLang="zh-CN" sz="1900" b="1" dirty="0" smtClean="0">
                <a:solidFill>
                  <a:schemeClr val="bg1">
                    <a:lumMod val="75000"/>
                  </a:schemeClr>
                </a:solidFill>
                <a:latin typeface="黑体" pitchFamily="49" charset="-122"/>
                <a:ea typeface="黑体" pitchFamily="49" charset="-122"/>
              </a:rPr>
              <a:t>+</a:t>
            </a:r>
            <a:r>
              <a:rPr lang="zh-CN" altLang="en-US" sz="1900" b="1" dirty="0" smtClean="0">
                <a:solidFill>
                  <a:schemeClr val="bg1">
                    <a:lumMod val="75000"/>
                  </a:schemeClr>
                </a:solidFill>
                <a:latin typeface="黑体" pitchFamily="49" charset="-122"/>
                <a:ea typeface="黑体" pitchFamily="49" charset="-122"/>
              </a:rPr>
              <a:t>）右（</a:t>
            </a:r>
            <a:r>
              <a:rPr lang="en-US" altLang="zh-CN" sz="1900" b="1" dirty="0" smtClean="0">
                <a:solidFill>
                  <a:schemeClr val="bg1">
                    <a:lumMod val="75000"/>
                  </a:schemeClr>
                </a:solidFill>
                <a:latin typeface="黑体" pitchFamily="49" charset="-122"/>
                <a:ea typeface="黑体" pitchFamily="49" charset="-122"/>
              </a:rPr>
              <a:t>++</a:t>
            </a:r>
            <a:r>
              <a:rPr lang="zh-CN" altLang="en-US" sz="1900" b="1" dirty="0" smtClean="0">
                <a:solidFill>
                  <a:schemeClr val="bg1">
                    <a:lumMod val="75000"/>
                  </a:schemeClr>
                </a:solidFill>
                <a:latin typeface="黑体" pitchFamily="49" charset="-122"/>
                <a:ea typeface="黑体" pitchFamily="49" charset="-122"/>
              </a:rPr>
              <a:t>）；巴彬斯基征双侧未引出。</a:t>
            </a:r>
            <a:endParaRPr lang="en-US" altLang="zh-CN" sz="1900" b="1" dirty="0" smtClean="0">
              <a:solidFill>
                <a:schemeClr val="bg1">
                  <a:lumMod val="75000"/>
                </a:schemeClr>
              </a:solidFill>
              <a:latin typeface="黑体" pitchFamily="49" charset="-122"/>
              <a:ea typeface="黑体" pitchFamily="49" charset="-122"/>
            </a:endParaRPr>
          </a:p>
          <a:p>
            <a:pPr indent="457200">
              <a:lnSpc>
                <a:spcPct val="180000"/>
              </a:lnSpc>
            </a:pPr>
            <a:r>
              <a:rPr lang="zh-CN" altLang="en-US" sz="1900" b="1" dirty="0" smtClean="0">
                <a:solidFill>
                  <a:schemeClr val="bg1">
                    <a:lumMod val="75000"/>
                  </a:schemeClr>
                </a:solidFill>
                <a:latin typeface="黑体" pitchFamily="49" charset="-122"/>
                <a:ea typeface="黑体" pitchFamily="49" charset="-122"/>
              </a:rPr>
              <a:t>腰椎</a:t>
            </a:r>
            <a:r>
              <a:rPr lang="en-US" altLang="zh-CN" sz="1900" b="1" dirty="0" smtClean="0">
                <a:solidFill>
                  <a:schemeClr val="bg1">
                    <a:lumMod val="75000"/>
                  </a:schemeClr>
                </a:solidFill>
                <a:latin typeface="黑体" pitchFamily="49" charset="-122"/>
                <a:ea typeface="黑体" pitchFamily="49" charset="-122"/>
              </a:rPr>
              <a:t>CT</a:t>
            </a:r>
            <a:r>
              <a:rPr lang="zh-CN" altLang="en-US" sz="1900" b="1" dirty="0" smtClean="0">
                <a:solidFill>
                  <a:schemeClr val="bg1">
                    <a:lumMod val="75000"/>
                  </a:schemeClr>
                </a:solidFill>
                <a:latin typeface="黑体" pitchFamily="49" charset="-122"/>
                <a:ea typeface="黑体" pitchFamily="49" charset="-122"/>
              </a:rPr>
              <a:t>示：</a:t>
            </a:r>
            <a:r>
              <a:rPr lang="en-US" altLang="zh-CN" sz="1900" b="1" dirty="0" smtClean="0">
                <a:solidFill>
                  <a:schemeClr val="bg1">
                    <a:lumMod val="75000"/>
                  </a:schemeClr>
                </a:solidFill>
                <a:latin typeface="黑体" pitchFamily="49" charset="-122"/>
                <a:ea typeface="黑体" pitchFamily="49" charset="-122"/>
              </a:rPr>
              <a:t>L5/S1</a:t>
            </a:r>
            <a:r>
              <a:rPr lang="zh-CN" altLang="en-US" sz="1900" b="1" dirty="0" smtClean="0">
                <a:solidFill>
                  <a:schemeClr val="bg1">
                    <a:lumMod val="75000"/>
                  </a:schemeClr>
                </a:solidFill>
                <a:latin typeface="黑体" pitchFamily="49" charset="-122"/>
                <a:ea typeface="黑体" pitchFamily="49" charset="-122"/>
              </a:rPr>
              <a:t>椎间盘左后突出，继发相应水平左侧椎间孔狭窄。</a:t>
            </a:r>
            <a:br>
              <a:rPr lang="zh-CN" altLang="en-US" sz="1900" b="1" dirty="0" smtClean="0">
                <a:solidFill>
                  <a:schemeClr val="bg1">
                    <a:lumMod val="75000"/>
                  </a:schemeClr>
                </a:solidFill>
                <a:latin typeface="黑体" pitchFamily="49" charset="-122"/>
                <a:ea typeface="黑体" pitchFamily="49" charset="-122"/>
              </a:rPr>
            </a:br>
            <a:r>
              <a:rPr lang="zh-CN" altLang="en-US" sz="1900" b="1" dirty="0" smtClean="0">
                <a:solidFill>
                  <a:schemeClr val="bg1">
                    <a:lumMod val="75000"/>
                  </a:schemeClr>
                </a:solidFill>
                <a:latin typeface="黑体" pitchFamily="49" charset="-122"/>
                <a:ea typeface="黑体" pitchFamily="49" charset="-122"/>
              </a:rPr>
              <a:t>    问题： </a:t>
            </a:r>
            <a:r>
              <a:rPr lang="en-US" altLang="zh-CN" sz="1900" b="1" dirty="0" smtClean="0">
                <a:solidFill>
                  <a:schemeClr val="bg1">
                    <a:lumMod val="75000"/>
                  </a:schemeClr>
                </a:solidFill>
                <a:latin typeface="黑体" pitchFamily="49" charset="-122"/>
                <a:ea typeface="黑体" pitchFamily="49" charset="-122"/>
              </a:rPr>
              <a:t>1</a:t>
            </a:r>
            <a:r>
              <a:rPr lang="zh-CN" altLang="en-US" sz="1900" b="1" dirty="0" smtClean="0">
                <a:solidFill>
                  <a:schemeClr val="bg1">
                    <a:lumMod val="75000"/>
                  </a:schemeClr>
                </a:solidFill>
                <a:latin typeface="黑体" pitchFamily="49" charset="-122"/>
                <a:ea typeface="黑体" pitchFamily="49" charset="-122"/>
              </a:rPr>
              <a:t>、你对本病例的初步诊断及突出定位是什么？</a:t>
            </a:r>
            <a:r>
              <a:rPr lang="en-US" altLang="zh-CN" sz="1900" b="1" dirty="0" smtClean="0">
                <a:solidFill>
                  <a:schemeClr val="bg1">
                    <a:lumMod val="75000"/>
                  </a:schemeClr>
                </a:solidFill>
                <a:latin typeface="黑体" pitchFamily="49" charset="-122"/>
                <a:ea typeface="黑体" pitchFamily="49" charset="-122"/>
              </a:rPr>
              <a:t>                  </a:t>
            </a:r>
          </a:p>
          <a:p>
            <a:pPr indent="457200">
              <a:lnSpc>
                <a:spcPct val="180000"/>
              </a:lnSpc>
            </a:pPr>
            <a:r>
              <a:rPr lang="en-US" altLang="zh-CN" sz="1900" b="1" dirty="0" smtClean="0">
                <a:solidFill>
                  <a:schemeClr val="bg1">
                    <a:lumMod val="75000"/>
                  </a:schemeClr>
                </a:solidFill>
                <a:latin typeface="黑体" pitchFamily="49" charset="-122"/>
                <a:ea typeface="黑体" pitchFamily="49" charset="-122"/>
              </a:rPr>
              <a:t>       2</a:t>
            </a:r>
            <a:r>
              <a:rPr lang="zh-CN" altLang="en-US" sz="1900" b="1" dirty="0" smtClean="0">
                <a:solidFill>
                  <a:schemeClr val="bg1">
                    <a:lumMod val="75000"/>
                  </a:schemeClr>
                </a:solidFill>
                <a:latin typeface="黑体" pitchFamily="49" charset="-122"/>
                <a:ea typeface="黑体" pitchFamily="49" charset="-122"/>
              </a:rPr>
              <a:t>、选择何种手法进行治疗？</a:t>
            </a:r>
            <a:endParaRPr lang="en-US" altLang="zh-CN" sz="1900" b="1" dirty="0" smtClean="0">
              <a:solidFill>
                <a:schemeClr val="bg1">
                  <a:lumMod val="75000"/>
                </a:schemeClr>
              </a:solidFill>
              <a:latin typeface="黑体" pitchFamily="49" charset="-122"/>
              <a:ea typeface="黑体" pitchFamily="49" charset="-122"/>
            </a:endParaRPr>
          </a:p>
        </p:txBody>
      </p:sp>
      <p:sp>
        <p:nvSpPr>
          <p:cNvPr id="9" name="矩形 8"/>
          <p:cNvSpPr>
            <a:spLocks noChangeArrowheads="1"/>
          </p:cNvSpPr>
          <p:nvPr/>
        </p:nvSpPr>
        <p:spPr bwMode="auto">
          <a:xfrm>
            <a:off x="1142976" y="357166"/>
            <a:ext cx="3480440" cy="523220"/>
          </a:xfrm>
          <a:prstGeom prst="rect">
            <a:avLst/>
          </a:prstGeom>
          <a:noFill/>
          <a:ln w="9525">
            <a:noFill/>
            <a:miter lim="800000"/>
            <a:headEnd/>
            <a:tailEnd/>
          </a:ln>
        </p:spPr>
        <p:txBody>
          <a:bodyPr wrap="none">
            <a:spAutoFit/>
          </a:bodyPr>
          <a:lstStyle/>
          <a:p>
            <a:r>
              <a:rPr lang="zh-CN" altLang="en-US" sz="2800" dirty="0" smtClean="0">
                <a:latin typeface="微软雅黑" pitchFamily="34" charset="-122"/>
                <a:ea typeface="微软雅黑" pitchFamily="34" charset="-122"/>
              </a:rPr>
              <a:t>    急性腰扭伤的诊断</a:t>
            </a:r>
            <a:endParaRPr lang="zh-CN" altLang="en-US" sz="28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5" cstate="print"/>
          <a:srcRect l="11594" r="11594"/>
          <a:stretch>
            <a:fillRect/>
          </a:stretch>
        </p:blipFill>
        <p:spPr bwMode="auto">
          <a:xfrm>
            <a:off x="-32" y="0"/>
            <a:ext cx="7572428" cy="1310818"/>
          </a:xfrm>
          <a:prstGeom prst="rect">
            <a:avLst/>
          </a:prstGeom>
          <a:noFill/>
          <a:ln w="9525">
            <a:noFill/>
            <a:miter lim="800000"/>
            <a:headEnd/>
            <a:tailEnd/>
          </a:ln>
          <a:effectLst/>
        </p:spPr>
      </p:pic>
      <p:sp>
        <p:nvSpPr>
          <p:cNvPr id="12" name="矩形 11"/>
          <p:cNvSpPr/>
          <p:nvPr/>
        </p:nvSpPr>
        <p:spPr>
          <a:xfrm>
            <a:off x="2195736" y="332656"/>
            <a:ext cx="3236784" cy="523220"/>
          </a:xfrm>
          <a:prstGeom prst="rect">
            <a:avLst/>
          </a:prstGeom>
        </p:spPr>
        <p:txBody>
          <a:bodyPr wrap="none">
            <a:spAutoFit/>
          </a:bodyPr>
          <a:lstStyle/>
          <a:p>
            <a:r>
              <a:rPr lang="zh-CN" altLang="en-US" sz="2800" dirty="0" smtClean="0">
                <a:latin typeface="黑体" pitchFamily="49" charset="-122"/>
                <a:ea typeface="黑体" pitchFamily="49" charset="-122"/>
              </a:rPr>
              <a:t>典 型 病 例 讨 论</a:t>
            </a:r>
            <a:endParaRPr lang="en-US" altLang="zh-CN" sz="2800" dirty="0" smtClean="0">
              <a:latin typeface="黑体" pitchFamily="49" charset="-122"/>
              <a:ea typeface="黑体" pitchFamily="49" charset="-122"/>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2813</TotalTime>
  <Words>1193</Words>
  <Application>Microsoft Macintosh PowerPoint</Application>
  <PresentationFormat>全屏显示(4:3)</PresentationFormat>
  <Paragraphs>160</Paragraphs>
  <Slides>19</Slides>
  <Notes>19</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HXH</cp:lastModifiedBy>
  <cp:revision>343</cp:revision>
  <dcterms:created xsi:type="dcterms:W3CDTF">2013-10-30T09:04:50Z</dcterms:created>
  <dcterms:modified xsi:type="dcterms:W3CDTF">2019-06-19T00:59:25Z</dcterms:modified>
</cp:coreProperties>
</file>