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03" r:id="rId3"/>
    <p:sldId id="305" r:id="rId4"/>
    <p:sldId id="309" r:id="rId5"/>
    <p:sldId id="312" r:id="rId6"/>
    <p:sldId id="310" r:id="rId7"/>
    <p:sldId id="313" r:id="rId8"/>
    <p:sldId id="314" r:id="rId9"/>
    <p:sldId id="315" r:id="rId10"/>
    <p:sldId id="317" r:id="rId11"/>
    <p:sldId id="318" r:id="rId12"/>
    <p:sldId id="319" r:id="rId13"/>
    <p:sldId id="322" r:id="rId14"/>
    <p:sldId id="323" r:id="rId15"/>
    <p:sldId id="325" r:id="rId16"/>
    <p:sldId id="326" r:id="rId17"/>
    <p:sldId id="327" r:id="rId18"/>
    <p:sldId id="308" r:id="rId19"/>
    <p:sldId id="287" r:id="rId20"/>
    <p:sldId id="283" r:id="rId21"/>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18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80" autoAdjust="0"/>
    <p:restoredTop sz="92143" autoAdjust="0"/>
  </p:normalViewPr>
  <p:slideViewPr>
    <p:cSldViewPr>
      <p:cViewPr varScale="1">
        <p:scale>
          <a:sx n="89" d="100"/>
          <a:sy n="89" d="100"/>
        </p:scale>
        <p:origin x="-786" y="-10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1CFCBD-59C8-424A-9D76-86999563CF71}" type="doc">
      <dgm:prSet loTypeId="urn:microsoft.com/office/officeart/2005/8/layout/vList4#1" loCatId="list" qsTypeId="urn:microsoft.com/office/officeart/2005/8/quickstyle/simple2" qsCatId="simple" csTypeId="urn:microsoft.com/office/officeart/2005/8/colors/colorful2" csCatId="colorful" phldr="1"/>
      <dgm:spPr/>
      <dgm:t>
        <a:bodyPr/>
        <a:lstStyle/>
        <a:p>
          <a:endParaRPr lang="zh-CN" altLang="en-US"/>
        </a:p>
      </dgm:t>
    </dgm:pt>
    <dgm:pt modelId="{5D873A31-E4FF-4AD0-917C-40B1641086E4}">
      <dgm:prSet phldrT="[文本]" custT="1"/>
      <dgm:spPr/>
      <dgm:t>
        <a:bodyPr/>
        <a:lstStyle/>
        <a:p>
          <a:r>
            <a:rPr lang="zh-CN" altLang="en-US" sz="2400" dirty="0" smtClean="0">
              <a:latin typeface="华文行楷" pitchFamily="2" charset="-122"/>
              <a:ea typeface="华文行楷" pitchFamily="2" charset="-122"/>
            </a:rPr>
            <a:t>了解</a:t>
          </a:r>
        </a:p>
      </dgm:t>
    </dgm:pt>
    <dgm:pt modelId="{FBCFBB97-5CA1-489F-B04A-C1ACBDCED4B8}" type="parTrans" cxnId="{DFC46F5F-99C4-4AD6-8C67-37FC2BE9DAE0}">
      <dgm:prSet/>
      <dgm:spPr/>
      <dgm:t>
        <a:bodyPr/>
        <a:lstStyle/>
        <a:p>
          <a:endParaRPr lang="zh-CN" altLang="en-US">
            <a:latin typeface="微软雅黑" pitchFamily="34" charset="-122"/>
            <a:ea typeface="微软雅黑" pitchFamily="34" charset="-122"/>
          </a:endParaRPr>
        </a:p>
      </dgm:t>
    </dgm:pt>
    <dgm:pt modelId="{20E0FB2D-0A0F-4DE3-A8C9-528FE902F602}" type="sibTrans" cxnId="{DFC46F5F-99C4-4AD6-8C67-37FC2BE9DAE0}">
      <dgm:prSet/>
      <dgm:spPr/>
      <dgm:t>
        <a:bodyPr/>
        <a:lstStyle/>
        <a:p>
          <a:endParaRPr lang="zh-CN" altLang="en-US">
            <a:latin typeface="微软雅黑" pitchFamily="34" charset="-122"/>
            <a:ea typeface="微软雅黑" pitchFamily="34" charset="-122"/>
          </a:endParaRPr>
        </a:p>
      </dgm:t>
    </dgm:pt>
    <dgm:pt modelId="{040021CE-D62B-4606-8F85-05BBEFA018A8}">
      <dgm:prSet phldrT="[文本]" custT="1"/>
      <dgm:spPr/>
      <dgm:t>
        <a:bodyPr/>
        <a:lstStyle/>
        <a:p>
          <a:pPr defTabSz="1066800">
            <a:lnSpc>
              <a:spcPct val="90000"/>
            </a:lnSpc>
            <a:spcBef>
              <a:spcPct val="0"/>
            </a:spcBef>
            <a:spcAft>
              <a:spcPct val="35000"/>
            </a:spcAft>
          </a:pPr>
          <a:r>
            <a:rPr lang="zh-CN" altLang="en-US" sz="2400" dirty="0" smtClean="0">
              <a:latin typeface="华文行楷" pitchFamily="2" charset="-122"/>
              <a:ea typeface="华文行楷" pitchFamily="2" charset="-122"/>
            </a:rPr>
            <a:t>熟悉</a:t>
          </a:r>
        </a:p>
      </dgm:t>
    </dgm:pt>
    <dgm:pt modelId="{B6925DFE-8B17-4EFE-9C83-99051884F800}" type="parTrans" cxnId="{563191C9-7C81-484F-A821-F1F97C8B65C5}">
      <dgm:prSet/>
      <dgm:spPr/>
      <dgm:t>
        <a:bodyPr/>
        <a:lstStyle/>
        <a:p>
          <a:endParaRPr lang="zh-CN" altLang="en-US">
            <a:latin typeface="微软雅黑" pitchFamily="34" charset="-122"/>
            <a:ea typeface="微软雅黑" pitchFamily="34" charset="-122"/>
          </a:endParaRPr>
        </a:p>
      </dgm:t>
    </dgm:pt>
    <dgm:pt modelId="{9489B5C2-4B91-41CD-8150-D2912B428F59}" type="sibTrans" cxnId="{563191C9-7C81-484F-A821-F1F97C8B65C5}">
      <dgm:prSet/>
      <dgm:spPr/>
      <dgm:t>
        <a:bodyPr/>
        <a:lstStyle/>
        <a:p>
          <a:endParaRPr lang="zh-CN" altLang="en-US">
            <a:latin typeface="微软雅黑" pitchFamily="34" charset="-122"/>
            <a:ea typeface="微软雅黑" pitchFamily="34" charset="-122"/>
          </a:endParaRPr>
        </a:p>
      </dgm:t>
    </dgm:pt>
    <dgm:pt modelId="{3139DFF1-EEB9-4A92-B714-E8ED069F76A2}">
      <dgm:prSet phldrT="[文本]" custT="1"/>
      <dgm:spPr/>
      <dgm:t>
        <a:bodyPr/>
        <a:lstStyle/>
        <a:p>
          <a:pPr defTabSz="1066800">
            <a:lnSpc>
              <a:spcPct val="90000"/>
            </a:lnSpc>
            <a:spcBef>
              <a:spcPct val="0"/>
            </a:spcBef>
            <a:spcAft>
              <a:spcPct val="35000"/>
            </a:spcAft>
          </a:pPr>
          <a:r>
            <a:rPr lang="zh-CN" altLang="en-US" sz="2400" dirty="0" smtClean="0">
              <a:latin typeface="华文行楷" pitchFamily="2" charset="-122"/>
              <a:ea typeface="华文行楷" pitchFamily="2" charset="-122"/>
            </a:rPr>
            <a:t>掌握</a:t>
          </a:r>
        </a:p>
      </dgm:t>
    </dgm:pt>
    <dgm:pt modelId="{96F6DF3E-5DF0-46F7-A5C0-D80190FB01B1}" type="parTrans" cxnId="{7CD80AD5-89E7-42BB-B4D9-F7C3ED5FE91C}">
      <dgm:prSet/>
      <dgm:spPr/>
      <dgm:t>
        <a:bodyPr/>
        <a:lstStyle/>
        <a:p>
          <a:endParaRPr lang="zh-CN" altLang="en-US">
            <a:latin typeface="微软雅黑" pitchFamily="34" charset="-122"/>
            <a:ea typeface="微软雅黑" pitchFamily="34" charset="-122"/>
          </a:endParaRPr>
        </a:p>
      </dgm:t>
    </dgm:pt>
    <dgm:pt modelId="{16356F0B-94AD-4A52-88D9-4631FF40BE39}" type="sibTrans" cxnId="{7CD80AD5-89E7-42BB-B4D9-F7C3ED5FE91C}">
      <dgm:prSet/>
      <dgm:spPr/>
      <dgm:t>
        <a:bodyPr/>
        <a:lstStyle/>
        <a:p>
          <a:endParaRPr lang="zh-CN" altLang="en-US">
            <a:latin typeface="微软雅黑" pitchFamily="34" charset="-122"/>
            <a:ea typeface="微软雅黑" pitchFamily="34" charset="-122"/>
          </a:endParaRPr>
        </a:p>
      </dgm:t>
    </dgm:pt>
    <dgm:pt modelId="{AE8B781C-31D9-4A8E-8C47-64D5EC03C401}">
      <dgm:prSet phldrT="[文本]" custT="1"/>
      <dgm:spPr/>
      <dgm:t>
        <a:bodyPr/>
        <a:lstStyle/>
        <a:p>
          <a:r>
            <a:rPr lang="zh-CN" altLang="en-US" sz="1800" b="1" dirty="0" smtClean="0"/>
            <a:t>了解运动系统的组成及推拿治疗的主要病种</a:t>
          </a:r>
          <a:endParaRPr lang="zh-CN" altLang="en-US" sz="1800" b="1" dirty="0"/>
        </a:p>
      </dgm:t>
    </dgm:pt>
    <dgm:pt modelId="{6BBFD23C-674A-4F09-92F2-E7078BF22EB5}" type="sibTrans" cxnId="{F725B050-540D-40BA-A893-08D9E5250EA0}">
      <dgm:prSet/>
      <dgm:spPr/>
      <dgm:t>
        <a:bodyPr/>
        <a:lstStyle/>
        <a:p>
          <a:endParaRPr lang="zh-CN" altLang="en-US">
            <a:latin typeface="微软雅黑" pitchFamily="34" charset="-122"/>
            <a:ea typeface="微软雅黑" pitchFamily="34" charset="-122"/>
          </a:endParaRPr>
        </a:p>
      </dgm:t>
    </dgm:pt>
    <dgm:pt modelId="{7F1BB77F-2C66-456C-8359-F5C6B2DF84FD}" type="parTrans" cxnId="{F725B050-540D-40BA-A893-08D9E5250EA0}">
      <dgm:prSet/>
      <dgm:spPr/>
      <dgm:t>
        <a:bodyPr/>
        <a:lstStyle/>
        <a:p>
          <a:endParaRPr lang="zh-CN" altLang="en-US">
            <a:latin typeface="微软雅黑" pitchFamily="34" charset="-122"/>
            <a:ea typeface="微软雅黑" pitchFamily="34" charset="-122"/>
          </a:endParaRPr>
        </a:p>
      </dgm:t>
    </dgm:pt>
    <dgm:pt modelId="{F2D82F2C-96B9-4D70-8735-C2C97E461CC5}">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sz="1800" b="1" dirty="0" smtClean="0"/>
            <a:t>熟悉</a:t>
          </a:r>
          <a:r>
            <a:rPr lang="zh-CN" altLang="zh-CN" sz="1800" b="1" dirty="0" smtClean="0"/>
            <a:t>推拿</a:t>
          </a:r>
          <a:r>
            <a:rPr lang="zh-CN" altLang="en-US" sz="1800" b="1" dirty="0" smtClean="0"/>
            <a:t>调节运动</a:t>
          </a:r>
          <a:r>
            <a:rPr lang="zh-CN" altLang="zh-CN" sz="1800" b="1" dirty="0" smtClean="0"/>
            <a:t>系统的</a:t>
          </a:r>
          <a:r>
            <a:rPr lang="zh-CN" altLang="en-US" sz="1800" b="1" dirty="0" smtClean="0"/>
            <a:t>作用靶点及效应</a:t>
          </a:r>
          <a:endParaRPr lang="zh-CN" altLang="en-US" sz="1800" b="1" dirty="0" smtClean="0">
            <a:latin typeface="微软雅黑" pitchFamily="34" charset="-122"/>
            <a:ea typeface="微软雅黑" pitchFamily="34" charset="-122"/>
          </a:endParaRPr>
        </a:p>
      </dgm:t>
    </dgm:pt>
    <dgm:pt modelId="{0A74A5F0-6CB0-445A-9E45-05B71539FE62}" type="sibTrans" cxnId="{0E636EAB-4FB6-4220-BA0C-AC3C2EE3737C}">
      <dgm:prSet/>
      <dgm:spPr/>
      <dgm:t>
        <a:bodyPr/>
        <a:lstStyle/>
        <a:p>
          <a:endParaRPr lang="zh-CN" altLang="en-US">
            <a:latin typeface="微软雅黑" pitchFamily="34" charset="-122"/>
            <a:ea typeface="微软雅黑" pitchFamily="34" charset="-122"/>
          </a:endParaRPr>
        </a:p>
      </dgm:t>
    </dgm:pt>
    <dgm:pt modelId="{C36E1E91-5F4B-4856-A5A8-8999E792E7FC}" type="parTrans" cxnId="{0E636EAB-4FB6-4220-BA0C-AC3C2EE3737C}">
      <dgm:prSet/>
      <dgm:spPr/>
      <dgm:t>
        <a:bodyPr/>
        <a:lstStyle/>
        <a:p>
          <a:endParaRPr lang="zh-CN" altLang="en-US">
            <a:latin typeface="微软雅黑" pitchFamily="34" charset="-122"/>
            <a:ea typeface="微软雅黑" pitchFamily="34" charset="-122"/>
          </a:endParaRPr>
        </a:p>
      </dgm:t>
    </dgm:pt>
    <dgm:pt modelId="{89AF3EF9-F1AE-4F46-9A25-B48BEC4C980E}">
      <dgm:prSet phldrT="[文本]"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zh-CN" altLang="en-US" sz="1800" b="1" dirty="0" smtClean="0"/>
            <a:t>掌握推拿</a:t>
          </a:r>
          <a:r>
            <a:rPr lang="zh-CN" altLang="en-US" sz="1800" dirty="0" smtClean="0">
              <a:latin typeface="黑体" pitchFamily="49" charset="-122"/>
              <a:ea typeface="黑体" pitchFamily="49" charset="-122"/>
            </a:rPr>
            <a:t>调节运动系统</a:t>
          </a:r>
          <a:r>
            <a:rPr lang="zh-CN" altLang="zh-CN" sz="1800" b="1" dirty="0" smtClean="0"/>
            <a:t>的作用机制</a:t>
          </a:r>
          <a:endParaRPr lang="zh-CN" altLang="en-US" sz="1800" b="1" dirty="0"/>
        </a:p>
      </dgm:t>
    </dgm:pt>
    <dgm:pt modelId="{A4EEE9A2-A60B-40FB-92BB-A245013D23D9}" type="sibTrans" cxnId="{64A8866E-D0FB-46FC-A173-1C9692712422}">
      <dgm:prSet/>
      <dgm:spPr/>
      <dgm:t>
        <a:bodyPr/>
        <a:lstStyle/>
        <a:p>
          <a:endParaRPr lang="zh-CN" altLang="en-US">
            <a:latin typeface="微软雅黑" pitchFamily="34" charset="-122"/>
            <a:ea typeface="微软雅黑" pitchFamily="34" charset="-122"/>
          </a:endParaRPr>
        </a:p>
      </dgm:t>
    </dgm:pt>
    <dgm:pt modelId="{F2A66E8A-245B-473A-A3B7-3FB276567832}" type="parTrans" cxnId="{64A8866E-D0FB-46FC-A173-1C9692712422}">
      <dgm:prSet/>
      <dgm:spPr/>
      <dgm:t>
        <a:bodyPr/>
        <a:lstStyle/>
        <a:p>
          <a:endParaRPr lang="zh-CN" altLang="en-US">
            <a:latin typeface="微软雅黑" pitchFamily="34" charset="-122"/>
            <a:ea typeface="微软雅黑" pitchFamily="34" charset="-122"/>
          </a:endParaRPr>
        </a:p>
      </dgm:t>
    </dgm:pt>
    <dgm:pt modelId="{1D68E3B4-DDCF-4CE4-B255-EB3E35589CCF}" type="pres">
      <dgm:prSet presAssocID="{B31CFCBD-59C8-424A-9D76-86999563CF71}" presName="linear" presStyleCnt="0">
        <dgm:presLayoutVars>
          <dgm:dir/>
          <dgm:resizeHandles val="exact"/>
        </dgm:presLayoutVars>
      </dgm:prSet>
      <dgm:spPr/>
      <dgm:t>
        <a:bodyPr/>
        <a:lstStyle/>
        <a:p>
          <a:endParaRPr lang="zh-CN" altLang="en-US"/>
        </a:p>
      </dgm:t>
    </dgm:pt>
    <dgm:pt modelId="{DD992C98-1DDC-4C3F-BC63-EDCFC8498F96}" type="pres">
      <dgm:prSet presAssocID="{5D873A31-E4FF-4AD0-917C-40B1641086E4}" presName="comp" presStyleCnt="0"/>
      <dgm:spPr/>
    </dgm:pt>
    <dgm:pt modelId="{5AF459D6-E495-4679-975D-D213E8BACCA7}" type="pres">
      <dgm:prSet presAssocID="{5D873A31-E4FF-4AD0-917C-40B1641086E4}" presName="box" presStyleLbl="node1" presStyleIdx="0" presStyleCnt="3"/>
      <dgm:spPr/>
      <dgm:t>
        <a:bodyPr/>
        <a:lstStyle/>
        <a:p>
          <a:endParaRPr lang="zh-CN" altLang="en-US"/>
        </a:p>
      </dgm:t>
    </dgm:pt>
    <dgm:pt modelId="{250DDA1F-E050-46B7-933D-C3BA332F076E}" type="pres">
      <dgm:prSet presAssocID="{5D873A31-E4FF-4AD0-917C-40B1641086E4}" presName="img" presStyleLbl="fgImgPlace1" presStyleIdx="0" presStyleCnt="3" custScaleX="72159"/>
      <dgm:spPr>
        <a:blipFill rotWithShape="0">
          <a:blip xmlns:r="http://schemas.openxmlformats.org/officeDocument/2006/relationships" r:embed="rId1"/>
          <a:stretch>
            <a:fillRect/>
          </a:stretch>
        </a:blipFill>
      </dgm:spPr>
    </dgm:pt>
    <dgm:pt modelId="{1423167B-A2E8-4EF8-82A2-E85CA1C43E90}" type="pres">
      <dgm:prSet presAssocID="{5D873A31-E4FF-4AD0-917C-40B1641086E4}" presName="text" presStyleLbl="node1" presStyleIdx="0" presStyleCnt="3">
        <dgm:presLayoutVars>
          <dgm:bulletEnabled val="1"/>
        </dgm:presLayoutVars>
      </dgm:prSet>
      <dgm:spPr/>
      <dgm:t>
        <a:bodyPr/>
        <a:lstStyle/>
        <a:p>
          <a:endParaRPr lang="zh-CN" altLang="en-US"/>
        </a:p>
      </dgm:t>
    </dgm:pt>
    <dgm:pt modelId="{B769A5D8-059E-46B4-860F-06BE033637A3}" type="pres">
      <dgm:prSet presAssocID="{20E0FB2D-0A0F-4DE3-A8C9-528FE902F602}" presName="spacer" presStyleCnt="0"/>
      <dgm:spPr/>
    </dgm:pt>
    <dgm:pt modelId="{89888483-7123-427E-961B-A81CA854F969}" type="pres">
      <dgm:prSet presAssocID="{040021CE-D62B-4606-8F85-05BBEFA018A8}" presName="comp" presStyleCnt="0"/>
      <dgm:spPr/>
    </dgm:pt>
    <dgm:pt modelId="{DE31EE4C-C2BF-4546-B30A-14BBDF6D7C1A}" type="pres">
      <dgm:prSet presAssocID="{040021CE-D62B-4606-8F85-05BBEFA018A8}" presName="box" presStyleLbl="node1" presStyleIdx="1" presStyleCnt="3"/>
      <dgm:spPr/>
      <dgm:t>
        <a:bodyPr/>
        <a:lstStyle/>
        <a:p>
          <a:endParaRPr lang="zh-CN" altLang="en-US"/>
        </a:p>
      </dgm:t>
    </dgm:pt>
    <dgm:pt modelId="{A59414A2-AAF5-4FDA-9DB3-14DDFCFB60CB}" type="pres">
      <dgm:prSet presAssocID="{040021CE-D62B-4606-8F85-05BBEFA018A8}" presName="img" presStyleLbl="fgImgPlace1" presStyleIdx="1" presStyleCnt="3" custScaleX="72159"/>
      <dgm:spPr>
        <a:blipFill rotWithShape="0">
          <a:blip xmlns:r="http://schemas.openxmlformats.org/officeDocument/2006/relationships" r:embed="rId1"/>
          <a:stretch>
            <a:fillRect/>
          </a:stretch>
        </a:blipFill>
      </dgm:spPr>
    </dgm:pt>
    <dgm:pt modelId="{A915CAD9-792D-4668-B2C1-227F8266F552}" type="pres">
      <dgm:prSet presAssocID="{040021CE-D62B-4606-8F85-05BBEFA018A8}" presName="text" presStyleLbl="node1" presStyleIdx="1" presStyleCnt="3">
        <dgm:presLayoutVars>
          <dgm:bulletEnabled val="1"/>
        </dgm:presLayoutVars>
      </dgm:prSet>
      <dgm:spPr/>
      <dgm:t>
        <a:bodyPr/>
        <a:lstStyle/>
        <a:p>
          <a:endParaRPr lang="zh-CN" altLang="en-US"/>
        </a:p>
      </dgm:t>
    </dgm:pt>
    <dgm:pt modelId="{B52492BC-BBEF-4169-AD12-D899BED78AA4}" type="pres">
      <dgm:prSet presAssocID="{9489B5C2-4B91-41CD-8150-D2912B428F59}" presName="spacer" presStyleCnt="0"/>
      <dgm:spPr/>
    </dgm:pt>
    <dgm:pt modelId="{1631987D-286F-4444-AB35-5270997DE112}" type="pres">
      <dgm:prSet presAssocID="{3139DFF1-EEB9-4A92-B714-E8ED069F76A2}" presName="comp" presStyleCnt="0"/>
      <dgm:spPr/>
    </dgm:pt>
    <dgm:pt modelId="{5097FD80-1EC2-432C-A7C7-E400E5B465BE}" type="pres">
      <dgm:prSet presAssocID="{3139DFF1-EEB9-4A92-B714-E8ED069F76A2}" presName="box" presStyleLbl="node1" presStyleIdx="2" presStyleCnt="3"/>
      <dgm:spPr/>
      <dgm:t>
        <a:bodyPr/>
        <a:lstStyle/>
        <a:p>
          <a:endParaRPr lang="zh-CN" altLang="en-US"/>
        </a:p>
      </dgm:t>
    </dgm:pt>
    <dgm:pt modelId="{AD4EE4BA-2A6B-4BCE-BDC4-EF88752D6266}" type="pres">
      <dgm:prSet presAssocID="{3139DFF1-EEB9-4A92-B714-E8ED069F76A2}" presName="img" presStyleLbl="fgImgPlace1" presStyleIdx="2" presStyleCnt="3" custScaleX="72159"/>
      <dgm:spPr>
        <a:blipFill rotWithShape="0">
          <a:blip xmlns:r="http://schemas.openxmlformats.org/officeDocument/2006/relationships" r:embed="rId1"/>
          <a:stretch>
            <a:fillRect/>
          </a:stretch>
        </a:blipFill>
      </dgm:spPr>
    </dgm:pt>
    <dgm:pt modelId="{9CF7F374-7DC3-4D50-ABC1-56F087FAE7D8}" type="pres">
      <dgm:prSet presAssocID="{3139DFF1-EEB9-4A92-B714-E8ED069F76A2}" presName="text" presStyleLbl="node1" presStyleIdx="2" presStyleCnt="3">
        <dgm:presLayoutVars>
          <dgm:bulletEnabled val="1"/>
        </dgm:presLayoutVars>
      </dgm:prSet>
      <dgm:spPr/>
      <dgm:t>
        <a:bodyPr/>
        <a:lstStyle/>
        <a:p>
          <a:endParaRPr lang="zh-CN" altLang="en-US"/>
        </a:p>
      </dgm:t>
    </dgm:pt>
  </dgm:ptLst>
  <dgm:cxnLst>
    <dgm:cxn modelId="{8F618DD9-6A86-47D4-8139-BB31BF8B2B86}" type="presOf" srcId="{3139DFF1-EEB9-4A92-B714-E8ED069F76A2}" destId="{9CF7F374-7DC3-4D50-ABC1-56F087FAE7D8}" srcOrd="1" destOrd="0" presId="urn:microsoft.com/office/officeart/2005/8/layout/vList4#1"/>
    <dgm:cxn modelId="{8E9DC451-C1DC-4B78-AC21-EF868DC2A8A8}" type="presOf" srcId="{89AF3EF9-F1AE-4F46-9A25-B48BEC4C980E}" destId="{5097FD80-1EC2-432C-A7C7-E400E5B465BE}" srcOrd="0" destOrd="1" presId="urn:microsoft.com/office/officeart/2005/8/layout/vList4#1"/>
    <dgm:cxn modelId="{64A8866E-D0FB-46FC-A173-1C9692712422}" srcId="{3139DFF1-EEB9-4A92-B714-E8ED069F76A2}" destId="{89AF3EF9-F1AE-4F46-9A25-B48BEC4C980E}" srcOrd="0" destOrd="0" parTransId="{F2A66E8A-245B-473A-A3B7-3FB276567832}" sibTransId="{A4EEE9A2-A60B-40FB-92BB-A245013D23D9}"/>
    <dgm:cxn modelId="{4DA35A6D-CFE3-4E49-BCB9-F57D3F582A20}" type="presOf" srcId="{AE8B781C-31D9-4A8E-8C47-64D5EC03C401}" destId="{1423167B-A2E8-4EF8-82A2-E85CA1C43E90}" srcOrd="1" destOrd="1" presId="urn:microsoft.com/office/officeart/2005/8/layout/vList4#1"/>
    <dgm:cxn modelId="{7A137786-9B64-425B-A012-E00893F2214C}" type="presOf" srcId="{5D873A31-E4FF-4AD0-917C-40B1641086E4}" destId="{1423167B-A2E8-4EF8-82A2-E85CA1C43E90}" srcOrd="1" destOrd="0" presId="urn:microsoft.com/office/officeart/2005/8/layout/vList4#1"/>
    <dgm:cxn modelId="{441880CB-8730-46DB-9784-060C4D6BA8D8}" type="presOf" srcId="{B31CFCBD-59C8-424A-9D76-86999563CF71}" destId="{1D68E3B4-DDCF-4CE4-B255-EB3E35589CCF}" srcOrd="0" destOrd="0" presId="urn:microsoft.com/office/officeart/2005/8/layout/vList4#1"/>
    <dgm:cxn modelId="{BA1ADB22-B971-4449-A699-B7A0AE2557A1}" type="presOf" srcId="{F2D82F2C-96B9-4D70-8735-C2C97E461CC5}" destId="{A915CAD9-792D-4668-B2C1-227F8266F552}" srcOrd="1" destOrd="1" presId="urn:microsoft.com/office/officeart/2005/8/layout/vList4#1"/>
    <dgm:cxn modelId="{088026C2-6EAC-494A-8CDF-276742B7A3AD}" type="presOf" srcId="{5D873A31-E4FF-4AD0-917C-40B1641086E4}" destId="{5AF459D6-E495-4679-975D-D213E8BACCA7}" srcOrd="0" destOrd="0" presId="urn:microsoft.com/office/officeart/2005/8/layout/vList4#1"/>
    <dgm:cxn modelId="{563191C9-7C81-484F-A821-F1F97C8B65C5}" srcId="{B31CFCBD-59C8-424A-9D76-86999563CF71}" destId="{040021CE-D62B-4606-8F85-05BBEFA018A8}" srcOrd="1" destOrd="0" parTransId="{B6925DFE-8B17-4EFE-9C83-99051884F800}" sibTransId="{9489B5C2-4B91-41CD-8150-D2912B428F59}"/>
    <dgm:cxn modelId="{996989D6-26BB-4BE8-A689-3BFD76C18E87}" type="presOf" srcId="{F2D82F2C-96B9-4D70-8735-C2C97E461CC5}" destId="{DE31EE4C-C2BF-4546-B30A-14BBDF6D7C1A}" srcOrd="0" destOrd="1" presId="urn:microsoft.com/office/officeart/2005/8/layout/vList4#1"/>
    <dgm:cxn modelId="{DFC46F5F-99C4-4AD6-8C67-37FC2BE9DAE0}" srcId="{B31CFCBD-59C8-424A-9D76-86999563CF71}" destId="{5D873A31-E4FF-4AD0-917C-40B1641086E4}" srcOrd="0" destOrd="0" parTransId="{FBCFBB97-5CA1-489F-B04A-C1ACBDCED4B8}" sibTransId="{20E0FB2D-0A0F-4DE3-A8C9-528FE902F602}"/>
    <dgm:cxn modelId="{F725B050-540D-40BA-A893-08D9E5250EA0}" srcId="{5D873A31-E4FF-4AD0-917C-40B1641086E4}" destId="{AE8B781C-31D9-4A8E-8C47-64D5EC03C401}" srcOrd="0" destOrd="0" parTransId="{7F1BB77F-2C66-456C-8359-F5C6B2DF84FD}" sibTransId="{6BBFD23C-674A-4F09-92F2-E7078BF22EB5}"/>
    <dgm:cxn modelId="{A29CA478-5011-4E80-BEE1-A1655F1F3C74}" type="presOf" srcId="{3139DFF1-EEB9-4A92-B714-E8ED069F76A2}" destId="{5097FD80-1EC2-432C-A7C7-E400E5B465BE}" srcOrd="0" destOrd="0" presId="urn:microsoft.com/office/officeart/2005/8/layout/vList4#1"/>
    <dgm:cxn modelId="{A162FE23-6C7D-4EBA-81BF-D215ACE4C16C}" type="presOf" srcId="{AE8B781C-31D9-4A8E-8C47-64D5EC03C401}" destId="{5AF459D6-E495-4679-975D-D213E8BACCA7}" srcOrd="0" destOrd="1" presId="urn:microsoft.com/office/officeart/2005/8/layout/vList4#1"/>
    <dgm:cxn modelId="{BD9C5924-C8EF-4820-9A2B-9DC1190BE17D}" type="presOf" srcId="{89AF3EF9-F1AE-4F46-9A25-B48BEC4C980E}" destId="{9CF7F374-7DC3-4D50-ABC1-56F087FAE7D8}" srcOrd="1" destOrd="1" presId="urn:microsoft.com/office/officeart/2005/8/layout/vList4#1"/>
    <dgm:cxn modelId="{DA691941-4AD5-4841-9EA5-7C7820305686}" type="presOf" srcId="{040021CE-D62B-4606-8F85-05BBEFA018A8}" destId="{DE31EE4C-C2BF-4546-B30A-14BBDF6D7C1A}" srcOrd="0" destOrd="0" presId="urn:microsoft.com/office/officeart/2005/8/layout/vList4#1"/>
    <dgm:cxn modelId="{7CD80AD5-89E7-42BB-B4D9-F7C3ED5FE91C}" srcId="{B31CFCBD-59C8-424A-9D76-86999563CF71}" destId="{3139DFF1-EEB9-4A92-B714-E8ED069F76A2}" srcOrd="2" destOrd="0" parTransId="{96F6DF3E-5DF0-46F7-A5C0-D80190FB01B1}" sibTransId="{16356F0B-94AD-4A52-88D9-4631FF40BE39}"/>
    <dgm:cxn modelId="{323F7EA3-62AD-405E-A805-396855F92915}" type="presOf" srcId="{040021CE-D62B-4606-8F85-05BBEFA018A8}" destId="{A915CAD9-792D-4668-B2C1-227F8266F552}" srcOrd="1" destOrd="0" presId="urn:microsoft.com/office/officeart/2005/8/layout/vList4#1"/>
    <dgm:cxn modelId="{0E636EAB-4FB6-4220-BA0C-AC3C2EE3737C}" srcId="{040021CE-D62B-4606-8F85-05BBEFA018A8}" destId="{F2D82F2C-96B9-4D70-8735-C2C97E461CC5}" srcOrd="0" destOrd="0" parTransId="{C36E1E91-5F4B-4856-A5A8-8999E792E7FC}" sibTransId="{0A74A5F0-6CB0-445A-9E45-05B71539FE62}"/>
    <dgm:cxn modelId="{B0760CB6-12B7-400B-82BA-0DFA758225D1}" type="presParOf" srcId="{1D68E3B4-DDCF-4CE4-B255-EB3E35589CCF}" destId="{DD992C98-1DDC-4C3F-BC63-EDCFC8498F96}" srcOrd="0" destOrd="0" presId="urn:microsoft.com/office/officeart/2005/8/layout/vList4#1"/>
    <dgm:cxn modelId="{75757984-2864-4DBA-8DC3-7819C611DB48}" type="presParOf" srcId="{DD992C98-1DDC-4C3F-BC63-EDCFC8498F96}" destId="{5AF459D6-E495-4679-975D-D213E8BACCA7}" srcOrd="0" destOrd="0" presId="urn:microsoft.com/office/officeart/2005/8/layout/vList4#1"/>
    <dgm:cxn modelId="{39F824EB-D0EB-48ED-BC8E-B14CA9349B7A}" type="presParOf" srcId="{DD992C98-1DDC-4C3F-BC63-EDCFC8498F96}" destId="{250DDA1F-E050-46B7-933D-C3BA332F076E}" srcOrd="1" destOrd="0" presId="urn:microsoft.com/office/officeart/2005/8/layout/vList4#1"/>
    <dgm:cxn modelId="{783B36D0-1930-4F62-87A0-88368CE16177}" type="presParOf" srcId="{DD992C98-1DDC-4C3F-BC63-EDCFC8498F96}" destId="{1423167B-A2E8-4EF8-82A2-E85CA1C43E90}" srcOrd="2" destOrd="0" presId="urn:microsoft.com/office/officeart/2005/8/layout/vList4#1"/>
    <dgm:cxn modelId="{602DBA7B-609D-4A6E-8260-98C88F2DD217}" type="presParOf" srcId="{1D68E3B4-DDCF-4CE4-B255-EB3E35589CCF}" destId="{B769A5D8-059E-46B4-860F-06BE033637A3}" srcOrd="1" destOrd="0" presId="urn:microsoft.com/office/officeart/2005/8/layout/vList4#1"/>
    <dgm:cxn modelId="{3D2F7F2E-50B0-41EC-AF1B-91113970AE3C}" type="presParOf" srcId="{1D68E3B4-DDCF-4CE4-B255-EB3E35589CCF}" destId="{89888483-7123-427E-961B-A81CA854F969}" srcOrd="2" destOrd="0" presId="urn:microsoft.com/office/officeart/2005/8/layout/vList4#1"/>
    <dgm:cxn modelId="{96EE20D5-1FD1-4B27-85C0-43C8789A7D3E}" type="presParOf" srcId="{89888483-7123-427E-961B-A81CA854F969}" destId="{DE31EE4C-C2BF-4546-B30A-14BBDF6D7C1A}" srcOrd="0" destOrd="0" presId="urn:microsoft.com/office/officeart/2005/8/layout/vList4#1"/>
    <dgm:cxn modelId="{EB007E68-D97A-4DE4-BE6F-BBB2E27CDAA7}" type="presParOf" srcId="{89888483-7123-427E-961B-A81CA854F969}" destId="{A59414A2-AAF5-4FDA-9DB3-14DDFCFB60CB}" srcOrd="1" destOrd="0" presId="urn:microsoft.com/office/officeart/2005/8/layout/vList4#1"/>
    <dgm:cxn modelId="{F0AAD216-6CE2-4BEA-8831-90EA0B42E3F0}" type="presParOf" srcId="{89888483-7123-427E-961B-A81CA854F969}" destId="{A915CAD9-792D-4668-B2C1-227F8266F552}" srcOrd="2" destOrd="0" presId="urn:microsoft.com/office/officeart/2005/8/layout/vList4#1"/>
    <dgm:cxn modelId="{20D4B015-C2F7-428C-9C4F-1E3A51D44A96}" type="presParOf" srcId="{1D68E3B4-DDCF-4CE4-B255-EB3E35589CCF}" destId="{B52492BC-BBEF-4169-AD12-D899BED78AA4}" srcOrd="3" destOrd="0" presId="urn:microsoft.com/office/officeart/2005/8/layout/vList4#1"/>
    <dgm:cxn modelId="{F32C8744-D6B5-4F88-95CE-44E0BB2EE55F}" type="presParOf" srcId="{1D68E3B4-DDCF-4CE4-B255-EB3E35589CCF}" destId="{1631987D-286F-4444-AB35-5270997DE112}" srcOrd="4" destOrd="0" presId="urn:microsoft.com/office/officeart/2005/8/layout/vList4#1"/>
    <dgm:cxn modelId="{AFB1A300-3A2C-4411-AFAF-D400D8A6D0E4}" type="presParOf" srcId="{1631987D-286F-4444-AB35-5270997DE112}" destId="{5097FD80-1EC2-432C-A7C7-E400E5B465BE}" srcOrd="0" destOrd="0" presId="urn:microsoft.com/office/officeart/2005/8/layout/vList4#1"/>
    <dgm:cxn modelId="{A3134D95-BDA6-4046-972E-92666B950150}" type="presParOf" srcId="{1631987D-286F-4444-AB35-5270997DE112}" destId="{AD4EE4BA-2A6B-4BCE-BDC4-EF88752D6266}" srcOrd="1" destOrd="0" presId="urn:microsoft.com/office/officeart/2005/8/layout/vList4#1"/>
    <dgm:cxn modelId="{258671CA-13E2-41E7-9FFE-6CF785325D4D}" type="presParOf" srcId="{1631987D-286F-4444-AB35-5270997DE112}" destId="{9CF7F374-7DC3-4D50-ABC1-56F087FAE7D8}" srcOrd="2" destOrd="0" presId="urn:microsoft.com/office/officeart/2005/8/layout/vList4#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9EAE8F-911A-4981-9579-D83A287C5C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2FE0B18A-3644-4CD5-85DF-52A929AE00D6}">
      <dgm:prSet phldrT="[文本]" custT="1"/>
      <dgm:spPr/>
      <dgm:t>
        <a:bodyPr/>
        <a:lstStyle/>
        <a:p>
          <a:pPr>
            <a:lnSpc>
              <a:spcPct val="100000"/>
            </a:lnSpc>
          </a:pPr>
          <a:r>
            <a:rPr lang="zh-CN" altLang="en-US" sz="2400" dirty="0" smtClean="0">
              <a:latin typeface="微软雅黑" pitchFamily="34" charset="-122"/>
              <a:ea typeface="微软雅黑" pitchFamily="34" charset="-122"/>
            </a:rPr>
            <a:t>一</a:t>
          </a:r>
          <a:endParaRPr lang="zh-CN" altLang="en-US" sz="2400" dirty="0">
            <a:latin typeface="微软雅黑" pitchFamily="34" charset="-122"/>
            <a:ea typeface="微软雅黑" pitchFamily="34" charset="-122"/>
          </a:endParaRPr>
        </a:p>
      </dgm:t>
    </dgm:pt>
    <dgm:pt modelId="{8FB3E7EE-D089-4360-A0ED-8CD0488FEFBA}" type="parTrans" cxnId="{42D1E474-0A6F-42E1-8C26-8A8E0B7F455F}">
      <dgm:prSet/>
      <dgm:spPr/>
      <dgm:t>
        <a:bodyPr/>
        <a:lstStyle/>
        <a:p>
          <a:pPr>
            <a:lnSpc>
              <a:spcPct val="100000"/>
            </a:lnSpc>
          </a:pPr>
          <a:endParaRPr lang="zh-CN" altLang="en-US">
            <a:latin typeface="微软雅黑" pitchFamily="34" charset="-122"/>
            <a:ea typeface="微软雅黑" pitchFamily="34" charset="-122"/>
          </a:endParaRPr>
        </a:p>
      </dgm:t>
    </dgm:pt>
    <dgm:pt modelId="{BC7ECC3B-C826-4DC8-A8F3-070B71090166}" type="sibTrans" cxnId="{42D1E474-0A6F-42E1-8C26-8A8E0B7F455F}">
      <dgm:prSet/>
      <dgm:spPr/>
      <dgm:t>
        <a:bodyPr/>
        <a:lstStyle/>
        <a:p>
          <a:pPr>
            <a:lnSpc>
              <a:spcPct val="100000"/>
            </a:lnSpc>
          </a:pPr>
          <a:endParaRPr lang="zh-CN" altLang="en-US">
            <a:latin typeface="微软雅黑" pitchFamily="34" charset="-122"/>
            <a:ea typeface="微软雅黑" pitchFamily="34" charset="-122"/>
          </a:endParaRPr>
        </a:p>
      </dgm:t>
    </dgm:pt>
    <dgm:pt modelId="{CBFA8F5E-D24E-40B9-9A10-CC1C0F0E0747}">
      <dgm:prSet phldrT="[文本]" custT="1"/>
      <dgm:spPr/>
      <dgm:t>
        <a:bodyPr/>
        <a:lstStyle/>
        <a:p>
          <a:pPr>
            <a:lnSpc>
              <a:spcPct val="100000"/>
            </a:lnSpc>
          </a:pPr>
          <a:r>
            <a:rPr lang="zh-CN" altLang="en-US" sz="1800" dirty="0" smtClean="0">
              <a:latin typeface="微软雅黑" pitchFamily="34" charset="-122"/>
              <a:ea typeface="微软雅黑" pitchFamily="34" charset="-122"/>
            </a:rPr>
            <a:t>推拿对肌肉功能状态的调节作用</a:t>
          </a:r>
          <a:endParaRPr lang="zh-CN" altLang="en-US" sz="1800" dirty="0">
            <a:latin typeface="微软雅黑" pitchFamily="34" charset="-122"/>
            <a:ea typeface="微软雅黑" pitchFamily="34" charset="-122"/>
          </a:endParaRPr>
        </a:p>
      </dgm:t>
    </dgm:pt>
    <dgm:pt modelId="{EA877032-1F0A-4EC5-B6F4-9354978B0E64}" type="parTrans" cxnId="{32E6442C-FD17-464C-BEBF-3C6CA5340B15}">
      <dgm:prSet/>
      <dgm:spPr/>
      <dgm:t>
        <a:bodyPr/>
        <a:lstStyle/>
        <a:p>
          <a:pPr>
            <a:lnSpc>
              <a:spcPct val="100000"/>
            </a:lnSpc>
          </a:pPr>
          <a:endParaRPr lang="zh-CN" altLang="en-US">
            <a:latin typeface="微软雅黑" pitchFamily="34" charset="-122"/>
            <a:ea typeface="微软雅黑" pitchFamily="34" charset="-122"/>
          </a:endParaRPr>
        </a:p>
      </dgm:t>
    </dgm:pt>
    <dgm:pt modelId="{B0B9F392-6803-4413-B9A2-D64A907324FD}" type="sibTrans" cxnId="{32E6442C-FD17-464C-BEBF-3C6CA5340B15}">
      <dgm:prSet/>
      <dgm:spPr/>
      <dgm:t>
        <a:bodyPr/>
        <a:lstStyle/>
        <a:p>
          <a:pPr>
            <a:lnSpc>
              <a:spcPct val="100000"/>
            </a:lnSpc>
          </a:pPr>
          <a:endParaRPr lang="zh-CN" altLang="en-US">
            <a:latin typeface="微软雅黑" pitchFamily="34" charset="-122"/>
            <a:ea typeface="微软雅黑" pitchFamily="34" charset="-122"/>
          </a:endParaRPr>
        </a:p>
      </dgm:t>
    </dgm:pt>
    <dgm:pt modelId="{174EC926-1C0E-48E2-A221-E0FD0398EC25}">
      <dgm:prSet phldrT="[文本]" custT="1"/>
      <dgm:spPr/>
      <dgm:t>
        <a:bodyPr/>
        <a:lstStyle/>
        <a:p>
          <a:pPr>
            <a:lnSpc>
              <a:spcPct val="100000"/>
            </a:lnSpc>
          </a:pPr>
          <a:r>
            <a:rPr lang="zh-CN" altLang="en-US" sz="2400" dirty="0" smtClean="0">
              <a:latin typeface="微软雅黑" pitchFamily="34" charset="-122"/>
              <a:ea typeface="微软雅黑" pitchFamily="34" charset="-122"/>
            </a:rPr>
            <a:t>二</a:t>
          </a:r>
          <a:endParaRPr lang="zh-CN" altLang="en-US" sz="2400" dirty="0">
            <a:latin typeface="微软雅黑" pitchFamily="34" charset="-122"/>
            <a:ea typeface="微软雅黑" pitchFamily="34" charset="-122"/>
          </a:endParaRPr>
        </a:p>
      </dgm:t>
    </dgm:pt>
    <dgm:pt modelId="{B328BFA9-0834-4C98-A0C4-43BD1B13FD87}" type="parTrans" cxnId="{42B526B8-A1A3-4BEA-AC95-11AF0D59802B}">
      <dgm:prSet/>
      <dgm:spPr/>
      <dgm:t>
        <a:bodyPr/>
        <a:lstStyle/>
        <a:p>
          <a:pPr>
            <a:lnSpc>
              <a:spcPct val="100000"/>
            </a:lnSpc>
          </a:pPr>
          <a:endParaRPr lang="zh-CN" altLang="en-US">
            <a:latin typeface="微软雅黑" pitchFamily="34" charset="-122"/>
            <a:ea typeface="微软雅黑" pitchFamily="34" charset="-122"/>
          </a:endParaRPr>
        </a:p>
      </dgm:t>
    </dgm:pt>
    <dgm:pt modelId="{ED073475-C697-4641-BA4D-F745BC8CA9CD}" type="sibTrans" cxnId="{42B526B8-A1A3-4BEA-AC95-11AF0D59802B}">
      <dgm:prSet/>
      <dgm:spPr/>
      <dgm:t>
        <a:bodyPr/>
        <a:lstStyle/>
        <a:p>
          <a:pPr>
            <a:lnSpc>
              <a:spcPct val="100000"/>
            </a:lnSpc>
          </a:pPr>
          <a:endParaRPr lang="zh-CN" altLang="en-US">
            <a:latin typeface="微软雅黑" pitchFamily="34" charset="-122"/>
            <a:ea typeface="微软雅黑" pitchFamily="34" charset="-122"/>
          </a:endParaRPr>
        </a:p>
      </dgm:t>
    </dgm:pt>
    <dgm:pt modelId="{DB51B584-21EB-404A-B110-7088589DF921}">
      <dgm:prSet phldrT="[文本]" custT="1"/>
      <dgm:spPr/>
      <dgm:t>
        <a:bodyPr/>
        <a:lstStyle/>
        <a:p>
          <a:pPr>
            <a:lnSpc>
              <a:spcPct val="100000"/>
            </a:lnSpc>
          </a:pPr>
          <a:r>
            <a:rPr lang="zh-CN" altLang="en-US" sz="1800" dirty="0" smtClean="0">
              <a:latin typeface="微软雅黑" pitchFamily="34" charset="-122"/>
              <a:ea typeface="微软雅黑" pitchFamily="34" charset="-122"/>
            </a:rPr>
            <a:t>推拿对突出物位置的调节作用</a:t>
          </a:r>
          <a:endParaRPr lang="zh-CN" altLang="en-US" sz="1800" dirty="0">
            <a:latin typeface="微软雅黑" pitchFamily="34" charset="-122"/>
            <a:ea typeface="微软雅黑" pitchFamily="34" charset="-122"/>
          </a:endParaRPr>
        </a:p>
      </dgm:t>
    </dgm:pt>
    <dgm:pt modelId="{D66FCC83-777A-44AA-B292-8CD7C21DCBB2}" type="parTrans" cxnId="{A3B94AB3-FEE3-402C-92BF-60093ACB1B0E}">
      <dgm:prSet/>
      <dgm:spPr/>
      <dgm:t>
        <a:bodyPr/>
        <a:lstStyle/>
        <a:p>
          <a:pPr>
            <a:lnSpc>
              <a:spcPct val="100000"/>
            </a:lnSpc>
          </a:pPr>
          <a:endParaRPr lang="zh-CN" altLang="en-US">
            <a:latin typeface="微软雅黑" pitchFamily="34" charset="-122"/>
            <a:ea typeface="微软雅黑" pitchFamily="34" charset="-122"/>
          </a:endParaRPr>
        </a:p>
      </dgm:t>
    </dgm:pt>
    <dgm:pt modelId="{E9B5F4BF-7010-468C-A4AD-0CF0B130DE83}" type="sibTrans" cxnId="{A3B94AB3-FEE3-402C-92BF-60093ACB1B0E}">
      <dgm:prSet/>
      <dgm:spPr/>
      <dgm:t>
        <a:bodyPr/>
        <a:lstStyle/>
        <a:p>
          <a:pPr>
            <a:lnSpc>
              <a:spcPct val="100000"/>
            </a:lnSpc>
          </a:pPr>
          <a:endParaRPr lang="zh-CN" altLang="en-US">
            <a:latin typeface="微软雅黑" pitchFamily="34" charset="-122"/>
            <a:ea typeface="微软雅黑" pitchFamily="34" charset="-122"/>
          </a:endParaRPr>
        </a:p>
      </dgm:t>
    </dgm:pt>
    <dgm:pt modelId="{8BDCE20D-5284-4668-A29C-40007F643901}">
      <dgm:prSet phldrT="[文本]" custT="1"/>
      <dgm:spPr/>
      <dgm:t>
        <a:bodyPr/>
        <a:lstStyle/>
        <a:p>
          <a:pPr>
            <a:lnSpc>
              <a:spcPct val="100000"/>
            </a:lnSpc>
          </a:pPr>
          <a:r>
            <a:rPr lang="zh-CN" altLang="en-US" sz="2400" dirty="0" smtClean="0">
              <a:latin typeface="微软雅黑" pitchFamily="34" charset="-122"/>
              <a:ea typeface="微软雅黑" pitchFamily="34" charset="-122"/>
            </a:rPr>
            <a:t>三</a:t>
          </a:r>
          <a:endParaRPr lang="zh-CN" altLang="en-US" sz="2400" dirty="0">
            <a:latin typeface="微软雅黑" pitchFamily="34" charset="-122"/>
            <a:ea typeface="微软雅黑" pitchFamily="34" charset="-122"/>
          </a:endParaRPr>
        </a:p>
      </dgm:t>
    </dgm:pt>
    <dgm:pt modelId="{0BDA8E73-33A4-4CBC-97EA-2DD32F58D938}" type="parTrans" cxnId="{FA646B2A-7B3E-4980-A71E-BEA0A6444729}">
      <dgm:prSet/>
      <dgm:spPr/>
      <dgm:t>
        <a:bodyPr/>
        <a:lstStyle/>
        <a:p>
          <a:pPr>
            <a:lnSpc>
              <a:spcPct val="100000"/>
            </a:lnSpc>
          </a:pPr>
          <a:endParaRPr lang="zh-CN" altLang="en-US">
            <a:latin typeface="微软雅黑" pitchFamily="34" charset="-122"/>
            <a:ea typeface="微软雅黑" pitchFamily="34" charset="-122"/>
          </a:endParaRPr>
        </a:p>
      </dgm:t>
    </dgm:pt>
    <dgm:pt modelId="{5F30217E-3E78-4563-9D29-118EF7931160}" type="sibTrans" cxnId="{FA646B2A-7B3E-4980-A71E-BEA0A6444729}">
      <dgm:prSet/>
      <dgm:spPr/>
      <dgm:t>
        <a:bodyPr/>
        <a:lstStyle/>
        <a:p>
          <a:pPr>
            <a:lnSpc>
              <a:spcPct val="100000"/>
            </a:lnSpc>
          </a:pPr>
          <a:endParaRPr lang="zh-CN" altLang="en-US">
            <a:latin typeface="微软雅黑" pitchFamily="34" charset="-122"/>
            <a:ea typeface="微软雅黑" pitchFamily="34" charset="-122"/>
          </a:endParaRPr>
        </a:p>
      </dgm:t>
    </dgm:pt>
    <dgm:pt modelId="{AEFC470B-4114-456B-B48F-5CC19DA5E30C}">
      <dgm:prSet phldrT="[文本]" custT="1"/>
      <dgm:spPr/>
      <dgm:t>
        <a:bodyPr/>
        <a:lstStyle/>
        <a:p>
          <a:pPr>
            <a:lnSpc>
              <a:spcPct val="100000"/>
            </a:lnSpc>
          </a:pPr>
          <a:r>
            <a:rPr lang="zh-CN" altLang="en-US" sz="1800" dirty="0" smtClean="0">
              <a:latin typeface="微软雅黑" pitchFamily="34" charset="-122"/>
              <a:ea typeface="微软雅黑" pitchFamily="34" charset="-122"/>
            </a:rPr>
            <a:t>推拿对肌腱、筋膜功能的调节作用</a:t>
          </a:r>
          <a:endParaRPr lang="zh-CN" altLang="en-US" sz="1800" dirty="0">
            <a:latin typeface="微软雅黑" pitchFamily="34" charset="-122"/>
            <a:ea typeface="微软雅黑" pitchFamily="34" charset="-122"/>
          </a:endParaRPr>
        </a:p>
      </dgm:t>
    </dgm:pt>
    <dgm:pt modelId="{C0563B66-F195-49E4-9415-F95C873C716F}" type="parTrans" cxnId="{9F0C3BDF-6DEB-4A78-A08E-8EAB4BF6F09D}">
      <dgm:prSet/>
      <dgm:spPr/>
      <dgm:t>
        <a:bodyPr/>
        <a:lstStyle/>
        <a:p>
          <a:pPr>
            <a:lnSpc>
              <a:spcPct val="100000"/>
            </a:lnSpc>
          </a:pPr>
          <a:endParaRPr lang="zh-CN" altLang="en-US">
            <a:latin typeface="微软雅黑" pitchFamily="34" charset="-122"/>
            <a:ea typeface="微软雅黑" pitchFamily="34" charset="-122"/>
          </a:endParaRPr>
        </a:p>
      </dgm:t>
    </dgm:pt>
    <dgm:pt modelId="{4C413741-2171-41CB-AC7D-FCCD3CCCC69F}" type="sibTrans" cxnId="{9F0C3BDF-6DEB-4A78-A08E-8EAB4BF6F09D}">
      <dgm:prSet/>
      <dgm:spPr/>
      <dgm:t>
        <a:bodyPr/>
        <a:lstStyle/>
        <a:p>
          <a:pPr>
            <a:lnSpc>
              <a:spcPct val="100000"/>
            </a:lnSpc>
          </a:pPr>
          <a:endParaRPr lang="zh-CN" altLang="en-US">
            <a:latin typeface="微软雅黑" pitchFamily="34" charset="-122"/>
            <a:ea typeface="微软雅黑" pitchFamily="34" charset="-122"/>
          </a:endParaRPr>
        </a:p>
      </dgm:t>
    </dgm:pt>
    <dgm:pt modelId="{7AF23E67-F597-4917-A3E9-10E252413F04}">
      <dgm:prSet phldrT="[文本]" custT="1"/>
      <dgm:spPr/>
      <dgm:t>
        <a:bodyPr/>
        <a:lstStyle/>
        <a:p>
          <a:pPr>
            <a:lnSpc>
              <a:spcPct val="100000"/>
            </a:lnSpc>
          </a:pPr>
          <a:r>
            <a:rPr lang="zh-CN" altLang="en-US" sz="2400" dirty="0" smtClean="0">
              <a:latin typeface="微软雅黑" pitchFamily="34" charset="-122"/>
              <a:ea typeface="微软雅黑" pitchFamily="34" charset="-122"/>
            </a:rPr>
            <a:t>四</a:t>
          </a:r>
          <a:endParaRPr lang="zh-CN" altLang="en-US" sz="2400" dirty="0">
            <a:latin typeface="微软雅黑" pitchFamily="34" charset="-122"/>
            <a:ea typeface="微软雅黑" pitchFamily="34" charset="-122"/>
          </a:endParaRPr>
        </a:p>
      </dgm:t>
    </dgm:pt>
    <dgm:pt modelId="{515883A4-7826-4A23-B1A6-969F117B5EDB}" type="parTrans" cxnId="{E20AF2A5-4D1B-42ED-B2DA-6B31750EF08A}">
      <dgm:prSet/>
      <dgm:spPr/>
      <dgm:t>
        <a:bodyPr/>
        <a:lstStyle/>
        <a:p>
          <a:pPr>
            <a:lnSpc>
              <a:spcPct val="100000"/>
            </a:lnSpc>
          </a:pPr>
          <a:endParaRPr lang="zh-CN" altLang="en-US">
            <a:latin typeface="微软雅黑" pitchFamily="34" charset="-122"/>
            <a:ea typeface="微软雅黑" pitchFamily="34" charset="-122"/>
          </a:endParaRPr>
        </a:p>
      </dgm:t>
    </dgm:pt>
    <dgm:pt modelId="{F640EC85-A9D7-44D7-AC57-97E71EF273F8}" type="sibTrans" cxnId="{E20AF2A5-4D1B-42ED-B2DA-6B31750EF08A}">
      <dgm:prSet/>
      <dgm:spPr/>
      <dgm:t>
        <a:bodyPr/>
        <a:lstStyle/>
        <a:p>
          <a:pPr>
            <a:lnSpc>
              <a:spcPct val="100000"/>
            </a:lnSpc>
          </a:pPr>
          <a:endParaRPr lang="zh-CN" altLang="en-US">
            <a:latin typeface="微软雅黑" pitchFamily="34" charset="-122"/>
            <a:ea typeface="微软雅黑" pitchFamily="34" charset="-122"/>
          </a:endParaRPr>
        </a:p>
      </dgm:t>
    </dgm:pt>
    <dgm:pt modelId="{7898B977-7241-40CB-839D-FD03DB55EBDA}">
      <dgm:prSet phldrT="[文本]" custT="1"/>
      <dgm:spPr/>
      <dgm:t>
        <a:bodyPr/>
        <a:lstStyle/>
        <a:p>
          <a:pPr>
            <a:lnSpc>
              <a:spcPct val="100000"/>
            </a:lnSpc>
          </a:pPr>
          <a:r>
            <a:rPr lang="zh-CN" altLang="en-US" sz="1800" dirty="0" smtClean="0">
              <a:latin typeface="微软雅黑" pitchFamily="34" charset="-122"/>
              <a:ea typeface="微软雅黑" pitchFamily="34" charset="-122"/>
            </a:rPr>
            <a:t>推拿对“筋出槽、骨错缝”的调节作用</a:t>
          </a:r>
          <a:endParaRPr lang="zh-CN" altLang="en-US" sz="1800" dirty="0">
            <a:latin typeface="微软雅黑" pitchFamily="34" charset="-122"/>
            <a:ea typeface="微软雅黑" pitchFamily="34" charset="-122"/>
          </a:endParaRPr>
        </a:p>
      </dgm:t>
    </dgm:pt>
    <dgm:pt modelId="{E989F1B4-0EBF-4B1B-A16E-6A76CE80290F}" type="parTrans" cxnId="{2D83B69A-FF84-4DBA-A699-06A41B9AC8C6}">
      <dgm:prSet/>
      <dgm:spPr/>
      <dgm:t>
        <a:bodyPr/>
        <a:lstStyle/>
        <a:p>
          <a:pPr>
            <a:lnSpc>
              <a:spcPct val="100000"/>
            </a:lnSpc>
          </a:pPr>
          <a:endParaRPr lang="zh-CN" altLang="en-US">
            <a:latin typeface="微软雅黑" pitchFamily="34" charset="-122"/>
            <a:ea typeface="微软雅黑" pitchFamily="34" charset="-122"/>
          </a:endParaRPr>
        </a:p>
      </dgm:t>
    </dgm:pt>
    <dgm:pt modelId="{236E5364-8A08-4480-A609-1A68E0FB12E5}" type="sibTrans" cxnId="{2D83B69A-FF84-4DBA-A699-06A41B9AC8C6}">
      <dgm:prSet/>
      <dgm:spPr/>
      <dgm:t>
        <a:bodyPr/>
        <a:lstStyle/>
        <a:p>
          <a:pPr>
            <a:lnSpc>
              <a:spcPct val="100000"/>
            </a:lnSpc>
          </a:pPr>
          <a:endParaRPr lang="zh-CN" altLang="en-US">
            <a:latin typeface="微软雅黑" pitchFamily="34" charset="-122"/>
            <a:ea typeface="微软雅黑" pitchFamily="34" charset="-122"/>
          </a:endParaRPr>
        </a:p>
      </dgm:t>
    </dgm:pt>
    <dgm:pt modelId="{6FA1BF32-962B-4213-A9FD-92863B1F8C33}">
      <dgm:prSet phldrT="[文本]" custT="1"/>
      <dgm:spPr/>
      <dgm:t>
        <a:bodyPr/>
        <a:lstStyle/>
        <a:p>
          <a:pPr>
            <a:lnSpc>
              <a:spcPct val="100000"/>
            </a:lnSpc>
          </a:pPr>
          <a:r>
            <a:rPr lang="zh-CN" altLang="en-US" sz="2400" dirty="0" smtClean="0">
              <a:latin typeface="微软雅黑" pitchFamily="34" charset="-122"/>
              <a:ea typeface="微软雅黑" pitchFamily="34" charset="-122"/>
            </a:rPr>
            <a:t>五</a:t>
          </a:r>
          <a:endParaRPr lang="zh-CN" altLang="en-US" sz="2400" dirty="0">
            <a:latin typeface="微软雅黑" pitchFamily="34" charset="-122"/>
            <a:ea typeface="微软雅黑" pitchFamily="34" charset="-122"/>
          </a:endParaRPr>
        </a:p>
      </dgm:t>
    </dgm:pt>
    <dgm:pt modelId="{CA6BBDC1-2936-47D1-AA5E-8D553A7C314C}" type="parTrans" cxnId="{272A823D-12A8-486E-B72A-94B01F8DD5CF}">
      <dgm:prSet/>
      <dgm:spPr/>
      <dgm:t>
        <a:bodyPr/>
        <a:lstStyle/>
        <a:p>
          <a:pPr>
            <a:lnSpc>
              <a:spcPct val="100000"/>
            </a:lnSpc>
          </a:pPr>
          <a:endParaRPr lang="zh-CN" altLang="en-US">
            <a:latin typeface="微软雅黑" pitchFamily="34" charset="-122"/>
            <a:ea typeface="微软雅黑" pitchFamily="34" charset="-122"/>
          </a:endParaRPr>
        </a:p>
      </dgm:t>
    </dgm:pt>
    <dgm:pt modelId="{6AEDA131-E548-494F-BBFB-AA77D3959F98}" type="sibTrans" cxnId="{272A823D-12A8-486E-B72A-94B01F8DD5CF}">
      <dgm:prSet/>
      <dgm:spPr/>
      <dgm:t>
        <a:bodyPr/>
        <a:lstStyle/>
        <a:p>
          <a:pPr>
            <a:lnSpc>
              <a:spcPct val="100000"/>
            </a:lnSpc>
          </a:pPr>
          <a:endParaRPr lang="zh-CN" altLang="en-US">
            <a:latin typeface="微软雅黑" pitchFamily="34" charset="-122"/>
            <a:ea typeface="微软雅黑" pitchFamily="34" charset="-122"/>
          </a:endParaRPr>
        </a:p>
      </dgm:t>
    </dgm:pt>
    <dgm:pt modelId="{194A0B1E-0289-42E0-A719-C40004919CE5}">
      <dgm:prSet phldrT="[文本]" custT="1"/>
      <dgm:spPr/>
      <dgm:t>
        <a:bodyPr/>
        <a:lstStyle/>
        <a:p>
          <a:pPr>
            <a:lnSpc>
              <a:spcPct val="100000"/>
            </a:lnSpc>
          </a:pPr>
          <a:r>
            <a:rPr lang="zh-CN" altLang="en-US" sz="1800" dirty="0" smtClean="0">
              <a:latin typeface="微软雅黑" pitchFamily="34" charset="-122"/>
              <a:ea typeface="微软雅黑" pitchFamily="34" charset="-122"/>
            </a:rPr>
            <a:t>推拿对组织修复的调节作用</a:t>
          </a:r>
          <a:endParaRPr lang="zh-CN" altLang="en-US" sz="1800" dirty="0">
            <a:latin typeface="微软雅黑" pitchFamily="34" charset="-122"/>
            <a:ea typeface="微软雅黑" pitchFamily="34" charset="-122"/>
          </a:endParaRPr>
        </a:p>
      </dgm:t>
    </dgm:pt>
    <dgm:pt modelId="{FCFB2BB5-51D1-4F70-8D8B-89EF6581BBE2}" type="parTrans" cxnId="{23FB2B7C-7304-4FA4-9678-09F07C3DB62C}">
      <dgm:prSet/>
      <dgm:spPr/>
      <dgm:t>
        <a:bodyPr/>
        <a:lstStyle/>
        <a:p>
          <a:pPr>
            <a:lnSpc>
              <a:spcPct val="100000"/>
            </a:lnSpc>
          </a:pPr>
          <a:endParaRPr lang="zh-CN" altLang="en-US">
            <a:latin typeface="微软雅黑" pitchFamily="34" charset="-122"/>
            <a:ea typeface="微软雅黑" pitchFamily="34" charset="-122"/>
          </a:endParaRPr>
        </a:p>
      </dgm:t>
    </dgm:pt>
    <dgm:pt modelId="{DAEB57F0-B643-498E-A05F-3EC3D5D698DA}" type="sibTrans" cxnId="{23FB2B7C-7304-4FA4-9678-09F07C3DB62C}">
      <dgm:prSet/>
      <dgm:spPr/>
      <dgm:t>
        <a:bodyPr/>
        <a:lstStyle/>
        <a:p>
          <a:pPr>
            <a:lnSpc>
              <a:spcPct val="100000"/>
            </a:lnSpc>
          </a:pPr>
          <a:endParaRPr lang="zh-CN" altLang="en-US">
            <a:latin typeface="微软雅黑" pitchFamily="34" charset="-122"/>
            <a:ea typeface="微软雅黑" pitchFamily="34" charset="-122"/>
          </a:endParaRPr>
        </a:p>
      </dgm:t>
    </dgm:pt>
    <dgm:pt modelId="{48804965-8D5A-4819-A1B0-C7A1D583C150}" type="pres">
      <dgm:prSet presAssocID="{6A9EAE8F-911A-4981-9579-D83A287C5C8F}" presName="Name0" presStyleCnt="0">
        <dgm:presLayoutVars>
          <dgm:dir/>
          <dgm:animLvl val="lvl"/>
          <dgm:resizeHandles val="exact"/>
        </dgm:presLayoutVars>
      </dgm:prSet>
      <dgm:spPr/>
      <dgm:t>
        <a:bodyPr/>
        <a:lstStyle/>
        <a:p>
          <a:endParaRPr lang="zh-CN" altLang="en-US"/>
        </a:p>
      </dgm:t>
    </dgm:pt>
    <dgm:pt modelId="{6E178C6E-B2BE-426E-851B-6D0BCA82B180}" type="pres">
      <dgm:prSet presAssocID="{2FE0B18A-3644-4CD5-85DF-52A929AE00D6}" presName="linNode" presStyleCnt="0"/>
      <dgm:spPr/>
    </dgm:pt>
    <dgm:pt modelId="{6DF7412E-138D-4171-B054-A75B3A9086D4}" type="pres">
      <dgm:prSet presAssocID="{2FE0B18A-3644-4CD5-85DF-52A929AE00D6}" presName="parentText" presStyleLbl="node1" presStyleIdx="0" presStyleCnt="5" custScaleX="46233">
        <dgm:presLayoutVars>
          <dgm:chMax val="1"/>
          <dgm:bulletEnabled val="1"/>
        </dgm:presLayoutVars>
      </dgm:prSet>
      <dgm:spPr/>
      <dgm:t>
        <a:bodyPr/>
        <a:lstStyle/>
        <a:p>
          <a:endParaRPr lang="zh-CN" altLang="en-US"/>
        </a:p>
      </dgm:t>
    </dgm:pt>
    <dgm:pt modelId="{557E5623-E70E-45EF-B26C-D7D1C7BA9FFB}" type="pres">
      <dgm:prSet presAssocID="{2FE0B18A-3644-4CD5-85DF-52A929AE00D6}" presName="descendantText" presStyleLbl="alignAccFollowNode1" presStyleIdx="0" presStyleCnt="5" custScaleX="107222">
        <dgm:presLayoutVars>
          <dgm:bulletEnabled val="1"/>
        </dgm:presLayoutVars>
      </dgm:prSet>
      <dgm:spPr/>
      <dgm:t>
        <a:bodyPr/>
        <a:lstStyle/>
        <a:p>
          <a:endParaRPr lang="zh-CN" altLang="en-US"/>
        </a:p>
      </dgm:t>
    </dgm:pt>
    <dgm:pt modelId="{6144B1EC-AD62-4B70-8293-09F2FC2C5C91}" type="pres">
      <dgm:prSet presAssocID="{BC7ECC3B-C826-4DC8-A8F3-070B71090166}" presName="sp" presStyleCnt="0"/>
      <dgm:spPr/>
    </dgm:pt>
    <dgm:pt modelId="{30C02AAD-F7E0-40D1-AA17-16E80B3677A3}" type="pres">
      <dgm:prSet presAssocID="{174EC926-1C0E-48E2-A221-E0FD0398EC25}" presName="linNode" presStyleCnt="0"/>
      <dgm:spPr/>
    </dgm:pt>
    <dgm:pt modelId="{521CED57-52B9-437A-9032-DCB84BD255C3}" type="pres">
      <dgm:prSet presAssocID="{174EC926-1C0E-48E2-A221-E0FD0398EC25}" presName="parentText" presStyleLbl="node1" presStyleIdx="1" presStyleCnt="5" custScaleX="46233">
        <dgm:presLayoutVars>
          <dgm:chMax val="1"/>
          <dgm:bulletEnabled val="1"/>
        </dgm:presLayoutVars>
      </dgm:prSet>
      <dgm:spPr/>
      <dgm:t>
        <a:bodyPr/>
        <a:lstStyle/>
        <a:p>
          <a:endParaRPr lang="zh-CN" altLang="en-US"/>
        </a:p>
      </dgm:t>
    </dgm:pt>
    <dgm:pt modelId="{E5ACBDB4-EA28-4D65-B793-B8B910DCCDD2}" type="pres">
      <dgm:prSet presAssocID="{174EC926-1C0E-48E2-A221-E0FD0398EC25}" presName="descendantText" presStyleLbl="alignAccFollowNode1" presStyleIdx="1" presStyleCnt="5" custScaleX="107222" custLinFactNeighborX="0" custLinFactNeighborY="-3185">
        <dgm:presLayoutVars>
          <dgm:bulletEnabled val="1"/>
        </dgm:presLayoutVars>
      </dgm:prSet>
      <dgm:spPr/>
      <dgm:t>
        <a:bodyPr/>
        <a:lstStyle/>
        <a:p>
          <a:endParaRPr lang="zh-CN" altLang="en-US"/>
        </a:p>
      </dgm:t>
    </dgm:pt>
    <dgm:pt modelId="{7A7D8D49-6F82-4315-BB45-51BABF6772C5}" type="pres">
      <dgm:prSet presAssocID="{ED073475-C697-4641-BA4D-F745BC8CA9CD}" presName="sp" presStyleCnt="0"/>
      <dgm:spPr/>
    </dgm:pt>
    <dgm:pt modelId="{A1742E97-5050-4E64-8CE9-76F4AD6B4FE8}" type="pres">
      <dgm:prSet presAssocID="{8BDCE20D-5284-4668-A29C-40007F643901}" presName="linNode" presStyleCnt="0"/>
      <dgm:spPr/>
    </dgm:pt>
    <dgm:pt modelId="{2722AB6A-8900-437E-BBED-5A38B63CBB8B}" type="pres">
      <dgm:prSet presAssocID="{8BDCE20D-5284-4668-A29C-40007F643901}" presName="parentText" presStyleLbl="node1" presStyleIdx="2" presStyleCnt="5" custScaleX="46233">
        <dgm:presLayoutVars>
          <dgm:chMax val="1"/>
          <dgm:bulletEnabled val="1"/>
        </dgm:presLayoutVars>
      </dgm:prSet>
      <dgm:spPr/>
      <dgm:t>
        <a:bodyPr/>
        <a:lstStyle/>
        <a:p>
          <a:endParaRPr lang="zh-CN" altLang="en-US"/>
        </a:p>
      </dgm:t>
    </dgm:pt>
    <dgm:pt modelId="{F9CB475A-22AA-4A2A-89E9-9D3C79AFF18F}" type="pres">
      <dgm:prSet presAssocID="{8BDCE20D-5284-4668-A29C-40007F643901}" presName="descendantText" presStyleLbl="alignAccFollowNode1" presStyleIdx="2" presStyleCnt="5" custScaleX="107221">
        <dgm:presLayoutVars>
          <dgm:bulletEnabled val="1"/>
        </dgm:presLayoutVars>
      </dgm:prSet>
      <dgm:spPr/>
      <dgm:t>
        <a:bodyPr/>
        <a:lstStyle/>
        <a:p>
          <a:endParaRPr lang="zh-CN" altLang="en-US"/>
        </a:p>
      </dgm:t>
    </dgm:pt>
    <dgm:pt modelId="{A59075BC-F6C7-48AF-B78A-976CA6E47843}" type="pres">
      <dgm:prSet presAssocID="{5F30217E-3E78-4563-9D29-118EF7931160}" presName="sp" presStyleCnt="0"/>
      <dgm:spPr/>
    </dgm:pt>
    <dgm:pt modelId="{2BE1601F-4B61-4FAC-8F6C-245CB5267350}" type="pres">
      <dgm:prSet presAssocID="{7AF23E67-F597-4917-A3E9-10E252413F04}" presName="linNode" presStyleCnt="0"/>
      <dgm:spPr/>
    </dgm:pt>
    <dgm:pt modelId="{036D7827-7587-42B1-9BD0-C27CC03C7928}" type="pres">
      <dgm:prSet presAssocID="{7AF23E67-F597-4917-A3E9-10E252413F04}" presName="parentText" presStyleLbl="node1" presStyleIdx="3" presStyleCnt="5" custScaleX="45939" custLinFactNeighborX="83" custLinFactNeighborY="2908">
        <dgm:presLayoutVars>
          <dgm:chMax val="1"/>
          <dgm:bulletEnabled val="1"/>
        </dgm:presLayoutVars>
      </dgm:prSet>
      <dgm:spPr/>
      <dgm:t>
        <a:bodyPr/>
        <a:lstStyle/>
        <a:p>
          <a:endParaRPr lang="zh-CN" altLang="en-US"/>
        </a:p>
      </dgm:t>
    </dgm:pt>
    <dgm:pt modelId="{041EB3B9-F29A-42EE-BC8F-E7971FE13A51}" type="pres">
      <dgm:prSet presAssocID="{7AF23E67-F597-4917-A3E9-10E252413F04}" presName="descendantText" presStyleLbl="alignAccFollowNode1" presStyleIdx="3" presStyleCnt="5" custScaleX="109199" custLinFactNeighborX="-1611" custLinFactNeighborY="-560">
        <dgm:presLayoutVars>
          <dgm:bulletEnabled val="1"/>
        </dgm:presLayoutVars>
      </dgm:prSet>
      <dgm:spPr/>
      <dgm:t>
        <a:bodyPr/>
        <a:lstStyle/>
        <a:p>
          <a:endParaRPr lang="zh-CN" altLang="en-US"/>
        </a:p>
      </dgm:t>
    </dgm:pt>
    <dgm:pt modelId="{FA24357B-0EEF-4356-8D66-7EDC14909867}" type="pres">
      <dgm:prSet presAssocID="{F640EC85-A9D7-44D7-AC57-97E71EF273F8}" presName="sp" presStyleCnt="0"/>
      <dgm:spPr/>
    </dgm:pt>
    <dgm:pt modelId="{4C2FA8A5-525D-4413-8B21-48994E1B16E4}" type="pres">
      <dgm:prSet presAssocID="{6FA1BF32-962B-4213-A9FD-92863B1F8C33}" presName="linNode" presStyleCnt="0"/>
      <dgm:spPr/>
    </dgm:pt>
    <dgm:pt modelId="{09BE1C84-E91A-4692-A63E-968D8E5095FE}" type="pres">
      <dgm:prSet presAssocID="{6FA1BF32-962B-4213-A9FD-92863B1F8C33}" presName="parentText" presStyleLbl="node1" presStyleIdx="4" presStyleCnt="5" custScaleX="45939">
        <dgm:presLayoutVars>
          <dgm:chMax val="1"/>
          <dgm:bulletEnabled val="1"/>
        </dgm:presLayoutVars>
      </dgm:prSet>
      <dgm:spPr/>
      <dgm:t>
        <a:bodyPr/>
        <a:lstStyle/>
        <a:p>
          <a:endParaRPr lang="zh-CN" altLang="en-US"/>
        </a:p>
      </dgm:t>
    </dgm:pt>
    <dgm:pt modelId="{C7061A4E-2E13-4E1B-9032-F7F423D933C7}" type="pres">
      <dgm:prSet presAssocID="{6FA1BF32-962B-4213-A9FD-92863B1F8C33}" presName="descendantText" presStyleLbl="alignAccFollowNode1" presStyleIdx="4" presStyleCnt="5" custScaleX="107387">
        <dgm:presLayoutVars>
          <dgm:bulletEnabled val="1"/>
        </dgm:presLayoutVars>
      </dgm:prSet>
      <dgm:spPr/>
      <dgm:t>
        <a:bodyPr/>
        <a:lstStyle/>
        <a:p>
          <a:endParaRPr lang="zh-CN" altLang="en-US"/>
        </a:p>
      </dgm:t>
    </dgm:pt>
  </dgm:ptLst>
  <dgm:cxnLst>
    <dgm:cxn modelId="{C50F903F-0F50-4644-B24E-937861A1A1EB}" type="presOf" srcId="{DB51B584-21EB-404A-B110-7088589DF921}" destId="{E5ACBDB4-EA28-4D65-B793-B8B910DCCDD2}" srcOrd="0" destOrd="0" presId="urn:microsoft.com/office/officeart/2005/8/layout/vList5"/>
    <dgm:cxn modelId="{32E6442C-FD17-464C-BEBF-3C6CA5340B15}" srcId="{2FE0B18A-3644-4CD5-85DF-52A929AE00D6}" destId="{CBFA8F5E-D24E-40B9-9A10-CC1C0F0E0747}" srcOrd="0" destOrd="0" parTransId="{EA877032-1F0A-4EC5-B6F4-9354978B0E64}" sibTransId="{B0B9F392-6803-4413-B9A2-D64A907324FD}"/>
    <dgm:cxn modelId="{492B9F52-AF46-46FF-9FEF-5A0CEE2EDE59}" type="presOf" srcId="{7898B977-7241-40CB-839D-FD03DB55EBDA}" destId="{041EB3B9-F29A-42EE-BC8F-E7971FE13A51}" srcOrd="0" destOrd="0" presId="urn:microsoft.com/office/officeart/2005/8/layout/vList5"/>
    <dgm:cxn modelId="{613BCB4D-7BFC-43DF-9642-C6CBA406899D}" type="presOf" srcId="{6FA1BF32-962B-4213-A9FD-92863B1F8C33}" destId="{09BE1C84-E91A-4692-A63E-968D8E5095FE}" srcOrd="0" destOrd="0" presId="urn:microsoft.com/office/officeart/2005/8/layout/vList5"/>
    <dgm:cxn modelId="{9F0C3BDF-6DEB-4A78-A08E-8EAB4BF6F09D}" srcId="{8BDCE20D-5284-4668-A29C-40007F643901}" destId="{AEFC470B-4114-456B-B48F-5CC19DA5E30C}" srcOrd="0" destOrd="0" parTransId="{C0563B66-F195-49E4-9415-F95C873C716F}" sibTransId="{4C413741-2171-41CB-AC7D-FCCD3CCCC69F}"/>
    <dgm:cxn modelId="{FB74CDD9-5BD8-435A-84DD-FCA4634EE2CE}" type="presOf" srcId="{6A9EAE8F-911A-4981-9579-D83A287C5C8F}" destId="{48804965-8D5A-4819-A1B0-C7A1D583C150}" srcOrd="0" destOrd="0" presId="urn:microsoft.com/office/officeart/2005/8/layout/vList5"/>
    <dgm:cxn modelId="{CA16DC2B-FBA1-4E3F-86BF-15FC306126F2}" type="presOf" srcId="{CBFA8F5E-D24E-40B9-9A10-CC1C0F0E0747}" destId="{557E5623-E70E-45EF-B26C-D7D1C7BA9FFB}" srcOrd="0" destOrd="0" presId="urn:microsoft.com/office/officeart/2005/8/layout/vList5"/>
    <dgm:cxn modelId="{2D83B69A-FF84-4DBA-A699-06A41B9AC8C6}" srcId="{7AF23E67-F597-4917-A3E9-10E252413F04}" destId="{7898B977-7241-40CB-839D-FD03DB55EBDA}" srcOrd="0" destOrd="0" parTransId="{E989F1B4-0EBF-4B1B-A16E-6A76CE80290F}" sibTransId="{236E5364-8A08-4480-A609-1A68E0FB12E5}"/>
    <dgm:cxn modelId="{A3B94AB3-FEE3-402C-92BF-60093ACB1B0E}" srcId="{174EC926-1C0E-48E2-A221-E0FD0398EC25}" destId="{DB51B584-21EB-404A-B110-7088589DF921}" srcOrd="0" destOrd="0" parTransId="{D66FCC83-777A-44AA-B292-8CD7C21DCBB2}" sibTransId="{E9B5F4BF-7010-468C-A4AD-0CF0B130DE83}"/>
    <dgm:cxn modelId="{23FB2B7C-7304-4FA4-9678-09F07C3DB62C}" srcId="{6FA1BF32-962B-4213-A9FD-92863B1F8C33}" destId="{194A0B1E-0289-42E0-A719-C40004919CE5}" srcOrd="0" destOrd="0" parTransId="{FCFB2BB5-51D1-4F70-8D8B-89EF6581BBE2}" sibTransId="{DAEB57F0-B643-498E-A05F-3EC3D5D698DA}"/>
    <dgm:cxn modelId="{F679AA49-8233-4E70-9626-DEE80921A707}" type="presOf" srcId="{7AF23E67-F597-4917-A3E9-10E252413F04}" destId="{036D7827-7587-42B1-9BD0-C27CC03C7928}" srcOrd="0" destOrd="0" presId="urn:microsoft.com/office/officeart/2005/8/layout/vList5"/>
    <dgm:cxn modelId="{18E958D9-F02F-493B-982F-DB864EC1F37E}" type="presOf" srcId="{2FE0B18A-3644-4CD5-85DF-52A929AE00D6}" destId="{6DF7412E-138D-4171-B054-A75B3A9086D4}" srcOrd="0" destOrd="0" presId="urn:microsoft.com/office/officeart/2005/8/layout/vList5"/>
    <dgm:cxn modelId="{650188E1-2E45-47C8-A415-B449DDD1CFD8}" type="presOf" srcId="{8BDCE20D-5284-4668-A29C-40007F643901}" destId="{2722AB6A-8900-437E-BBED-5A38B63CBB8B}" srcOrd="0" destOrd="0" presId="urn:microsoft.com/office/officeart/2005/8/layout/vList5"/>
    <dgm:cxn modelId="{D9E47CE2-22AA-431B-A738-9A2B5CD4D4D6}" type="presOf" srcId="{AEFC470B-4114-456B-B48F-5CC19DA5E30C}" destId="{F9CB475A-22AA-4A2A-89E9-9D3C79AFF18F}" srcOrd="0" destOrd="0" presId="urn:microsoft.com/office/officeart/2005/8/layout/vList5"/>
    <dgm:cxn modelId="{FA646B2A-7B3E-4980-A71E-BEA0A6444729}" srcId="{6A9EAE8F-911A-4981-9579-D83A287C5C8F}" destId="{8BDCE20D-5284-4668-A29C-40007F643901}" srcOrd="2" destOrd="0" parTransId="{0BDA8E73-33A4-4CBC-97EA-2DD32F58D938}" sibTransId="{5F30217E-3E78-4563-9D29-118EF7931160}"/>
    <dgm:cxn modelId="{E20AF2A5-4D1B-42ED-B2DA-6B31750EF08A}" srcId="{6A9EAE8F-911A-4981-9579-D83A287C5C8F}" destId="{7AF23E67-F597-4917-A3E9-10E252413F04}" srcOrd="3" destOrd="0" parTransId="{515883A4-7826-4A23-B1A6-969F117B5EDB}" sibTransId="{F640EC85-A9D7-44D7-AC57-97E71EF273F8}"/>
    <dgm:cxn modelId="{20A59E8B-703E-4CBE-8CA4-85867324AC11}" type="presOf" srcId="{194A0B1E-0289-42E0-A719-C40004919CE5}" destId="{C7061A4E-2E13-4E1B-9032-F7F423D933C7}" srcOrd="0" destOrd="0" presId="urn:microsoft.com/office/officeart/2005/8/layout/vList5"/>
    <dgm:cxn modelId="{272A823D-12A8-486E-B72A-94B01F8DD5CF}" srcId="{6A9EAE8F-911A-4981-9579-D83A287C5C8F}" destId="{6FA1BF32-962B-4213-A9FD-92863B1F8C33}" srcOrd="4" destOrd="0" parTransId="{CA6BBDC1-2936-47D1-AA5E-8D553A7C314C}" sibTransId="{6AEDA131-E548-494F-BBFB-AA77D3959F98}"/>
    <dgm:cxn modelId="{7C705ADE-7365-4011-8822-C07393D1EAD6}" type="presOf" srcId="{174EC926-1C0E-48E2-A221-E0FD0398EC25}" destId="{521CED57-52B9-437A-9032-DCB84BD255C3}" srcOrd="0" destOrd="0" presId="urn:microsoft.com/office/officeart/2005/8/layout/vList5"/>
    <dgm:cxn modelId="{42D1E474-0A6F-42E1-8C26-8A8E0B7F455F}" srcId="{6A9EAE8F-911A-4981-9579-D83A287C5C8F}" destId="{2FE0B18A-3644-4CD5-85DF-52A929AE00D6}" srcOrd="0" destOrd="0" parTransId="{8FB3E7EE-D089-4360-A0ED-8CD0488FEFBA}" sibTransId="{BC7ECC3B-C826-4DC8-A8F3-070B71090166}"/>
    <dgm:cxn modelId="{42B526B8-A1A3-4BEA-AC95-11AF0D59802B}" srcId="{6A9EAE8F-911A-4981-9579-D83A287C5C8F}" destId="{174EC926-1C0E-48E2-A221-E0FD0398EC25}" srcOrd="1" destOrd="0" parTransId="{B328BFA9-0834-4C98-A0C4-43BD1B13FD87}" sibTransId="{ED073475-C697-4641-BA4D-F745BC8CA9CD}"/>
    <dgm:cxn modelId="{796A4616-0842-4F56-A64C-E5402C6AD853}" type="presParOf" srcId="{48804965-8D5A-4819-A1B0-C7A1D583C150}" destId="{6E178C6E-B2BE-426E-851B-6D0BCA82B180}" srcOrd="0" destOrd="0" presId="urn:microsoft.com/office/officeart/2005/8/layout/vList5"/>
    <dgm:cxn modelId="{7BDCF8AC-7742-4A4E-9C43-F70D765FC59E}" type="presParOf" srcId="{6E178C6E-B2BE-426E-851B-6D0BCA82B180}" destId="{6DF7412E-138D-4171-B054-A75B3A9086D4}" srcOrd="0" destOrd="0" presId="urn:microsoft.com/office/officeart/2005/8/layout/vList5"/>
    <dgm:cxn modelId="{EAB34E74-8F1D-4E8C-A070-45FD715F5420}" type="presParOf" srcId="{6E178C6E-B2BE-426E-851B-6D0BCA82B180}" destId="{557E5623-E70E-45EF-B26C-D7D1C7BA9FFB}" srcOrd="1" destOrd="0" presId="urn:microsoft.com/office/officeart/2005/8/layout/vList5"/>
    <dgm:cxn modelId="{97FC893A-6DFD-4FBF-B2FE-6761DC991D1E}" type="presParOf" srcId="{48804965-8D5A-4819-A1B0-C7A1D583C150}" destId="{6144B1EC-AD62-4B70-8293-09F2FC2C5C91}" srcOrd="1" destOrd="0" presId="urn:microsoft.com/office/officeart/2005/8/layout/vList5"/>
    <dgm:cxn modelId="{09B15A7C-8CC4-4D5D-A60E-C874A8177A13}" type="presParOf" srcId="{48804965-8D5A-4819-A1B0-C7A1D583C150}" destId="{30C02AAD-F7E0-40D1-AA17-16E80B3677A3}" srcOrd="2" destOrd="0" presId="urn:microsoft.com/office/officeart/2005/8/layout/vList5"/>
    <dgm:cxn modelId="{70D9050B-0092-4202-87F1-60D71FFF9B37}" type="presParOf" srcId="{30C02AAD-F7E0-40D1-AA17-16E80B3677A3}" destId="{521CED57-52B9-437A-9032-DCB84BD255C3}" srcOrd="0" destOrd="0" presId="urn:microsoft.com/office/officeart/2005/8/layout/vList5"/>
    <dgm:cxn modelId="{F79AA1BC-D8A2-4F1D-A36D-F8440EF85056}" type="presParOf" srcId="{30C02AAD-F7E0-40D1-AA17-16E80B3677A3}" destId="{E5ACBDB4-EA28-4D65-B793-B8B910DCCDD2}" srcOrd="1" destOrd="0" presId="urn:microsoft.com/office/officeart/2005/8/layout/vList5"/>
    <dgm:cxn modelId="{5DE7B0F2-E42A-4316-9279-F1AD283F3754}" type="presParOf" srcId="{48804965-8D5A-4819-A1B0-C7A1D583C150}" destId="{7A7D8D49-6F82-4315-BB45-51BABF6772C5}" srcOrd="3" destOrd="0" presId="urn:microsoft.com/office/officeart/2005/8/layout/vList5"/>
    <dgm:cxn modelId="{4C739266-8093-4ADE-AF57-B5BBF4337536}" type="presParOf" srcId="{48804965-8D5A-4819-A1B0-C7A1D583C150}" destId="{A1742E97-5050-4E64-8CE9-76F4AD6B4FE8}" srcOrd="4" destOrd="0" presId="urn:microsoft.com/office/officeart/2005/8/layout/vList5"/>
    <dgm:cxn modelId="{1A072915-25EC-494D-BD17-D9AEEDC6A55F}" type="presParOf" srcId="{A1742E97-5050-4E64-8CE9-76F4AD6B4FE8}" destId="{2722AB6A-8900-437E-BBED-5A38B63CBB8B}" srcOrd="0" destOrd="0" presId="urn:microsoft.com/office/officeart/2005/8/layout/vList5"/>
    <dgm:cxn modelId="{1847A522-DF91-41A0-8D7C-D8775865CCCF}" type="presParOf" srcId="{A1742E97-5050-4E64-8CE9-76F4AD6B4FE8}" destId="{F9CB475A-22AA-4A2A-89E9-9D3C79AFF18F}" srcOrd="1" destOrd="0" presId="urn:microsoft.com/office/officeart/2005/8/layout/vList5"/>
    <dgm:cxn modelId="{E6FCE56D-4A62-4CE4-A772-88613B7B3A0C}" type="presParOf" srcId="{48804965-8D5A-4819-A1B0-C7A1D583C150}" destId="{A59075BC-F6C7-48AF-B78A-976CA6E47843}" srcOrd="5" destOrd="0" presId="urn:microsoft.com/office/officeart/2005/8/layout/vList5"/>
    <dgm:cxn modelId="{5D460C70-2E3A-475C-997A-015E17252D1A}" type="presParOf" srcId="{48804965-8D5A-4819-A1B0-C7A1D583C150}" destId="{2BE1601F-4B61-4FAC-8F6C-245CB5267350}" srcOrd="6" destOrd="0" presId="urn:microsoft.com/office/officeart/2005/8/layout/vList5"/>
    <dgm:cxn modelId="{681A9E2C-D1B2-471E-A467-BAD1CDE08FD0}" type="presParOf" srcId="{2BE1601F-4B61-4FAC-8F6C-245CB5267350}" destId="{036D7827-7587-42B1-9BD0-C27CC03C7928}" srcOrd="0" destOrd="0" presId="urn:microsoft.com/office/officeart/2005/8/layout/vList5"/>
    <dgm:cxn modelId="{8C2B5965-8E5D-433F-AC46-CAA599022089}" type="presParOf" srcId="{2BE1601F-4B61-4FAC-8F6C-245CB5267350}" destId="{041EB3B9-F29A-42EE-BC8F-E7971FE13A51}" srcOrd="1" destOrd="0" presId="urn:microsoft.com/office/officeart/2005/8/layout/vList5"/>
    <dgm:cxn modelId="{3573E4F3-43AF-403B-B1E5-0EA96FD1BC9A}" type="presParOf" srcId="{48804965-8D5A-4819-A1B0-C7A1D583C150}" destId="{FA24357B-0EEF-4356-8D66-7EDC14909867}" srcOrd="7" destOrd="0" presId="urn:microsoft.com/office/officeart/2005/8/layout/vList5"/>
    <dgm:cxn modelId="{9AF1A54D-ED7F-4377-BBC3-070552D6A11A}" type="presParOf" srcId="{48804965-8D5A-4819-A1B0-C7A1D583C150}" destId="{4C2FA8A5-525D-4413-8B21-48994E1B16E4}" srcOrd="8" destOrd="0" presId="urn:microsoft.com/office/officeart/2005/8/layout/vList5"/>
    <dgm:cxn modelId="{E1026205-D47F-40F8-82F7-D2AE7EA83776}" type="presParOf" srcId="{4C2FA8A5-525D-4413-8B21-48994E1B16E4}" destId="{09BE1C84-E91A-4692-A63E-968D8E5095FE}" srcOrd="0" destOrd="0" presId="urn:microsoft.com/office/officeart/2005/8/layout/vList5"/>
    <dgm:cxn modelId="{F5951553-9940-4B96-87CB-AADB20285A79}" type="presParOf" srcId="{4C2FA8A5-525D-4413-8B21-48994E1B16E4}" destId="{C7061A4E-2E13-4E1B-9032-F7F423D933C7}"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EFC94D-91B2-4136-B026-6E9048CCE7E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D816DB0E-931D-4EE6-A767-0FEDD580D804}">
      <dgm:prSet phldrT="[文本]"/>
      <dgm:spPr/>
      <dgm:t>
        <a:bodyPr/>
        <a:lstStyle/>
        <a:p>
          <a:r>
            <a:rPr lang="zh-CN" dirty="0" smtClean="0"/>
            <a:t>推拿加快静脉、淋巴回流</a:t>
          </a:r>
          <a:endParaRPr lang="zh-CN" altLang="en-US" dirty="0"/>
        </a:p>
      </dgm:t>
    </dgm:pt>
    <dgm:pt modelId="{E98C6DD2-2145-4CA3-9D12-2BC5645AE9B7}" type="parTrans" cxnId="{04FACB0C-B38B-4F29-AA4D-BAF350172555}">
      <dgm:prSet/>
      <dgm:spPr/>
      <dgm:t>
        <a:bodyPr/>
        <a:lstStyle/>
        <a:p>
          <a:endParaRPr lang="zh-CN" altLang="en-US"/>
        </a:p>
      </dgm:t>
    </dgm:pt>
    <dgm:pt modelId="{F15247F1-0B2D-4CD1-852B-E8737FA7888E}" type="sibTrans" cxnId="{04FACB0C-B38B-4F29-AA4D-BAF350172555}">
      <dgm:prSet/>
      <dgm:spPr/>
      <dgm:t>
        <a:bodyPr/>
        <a:lstStyle/>
        <a:p>
          <a:endParaRPr lang="zh-CN" altLang="en-US"/>
        </a:p>
      </dgm:t>
    </dgm:pt>
    <dgm:pt modelId="{6B0738B1-11FB-488A-B4B4-C9F36CFFA94E}">
      <dgm:prSet phldrT="[文本]"/>
      <dgm:spPr/>
      <dgm:t>
        <a:bodyPr/>
        <a:lstStyle/>
        <a:p>
          <a:r>
            <a:rPr lang="zh-CN" dirty="0" smtClean="0"/>
            <a:t>推拿促进炎症因子吸收和稀释</a:t>
          </a:r>
          <a:endParaRPr lang="zh-CN" altLang="en-US" dirty="0"/>
        </a:p>
      </dgm:t>
    </dgm:pt>
    <dgm:pt modelId="{A60B4135-2D7F-4CD9-9E4F-1776EA87C643}" type="parTrans" cxnId="{F4FCA6AF-635A-4379-87E8-341199437F8D}">
      <dgm:prSet/>
      <dgm:spPr/>
      <dgm:t>
        <a:bodyPr/>
        <a:lstStyle/>
        <a:p>
          <a:endParaRPr lang="zh-CN" altLang="en-US"/>
        </a:p>
      </dgm:t>
    </dgm:pt>
    <dgm:pt modelId="{9C56AD80-BCF8-4ED8-B89E-062B0F096D8B}" type="sibTrans" cxnId="{F4FCA6AF-635A-4379-87E8-341199437F8D}">
      <dgm:prSet/>
      <dgm:spPr/>
      <dgm:t>
        <a:bodyPr/>
        <a:lstStyle/>
        <a:p>
          <a:endParaRPr lang="zh-CN" altLang="en-US"/>
        </a:p>
      </dgm:t>
    </dgm:pt>
    <dgm:pt modelId="{15419718-F07F-4AC4-BC67-7FB4DC912591}">
      <dgm:prSet phldrT="[文本]"/>
      <dgm:spPr/>
      <dgm:t>
        <a:bodyPr/>
        <a:lstStyle/>
        <a:p>
          <a:r>
            <a:rPr lang="zh-CN" dirty="0" smtClean="0"/>
            <a:t>推拿整合各级疼痛信号</a:t>
          </a:r>
          <a:endParaRPr lang="zh-CN" altLang="en-US" dirty="0"/>
        </a:p>
      </dgm:t>
    </dgm:pt>
    <dgm:pt modelId="{7EB3A77F-7498-4E97-8FB9-3C2485FD269C}" type="parTrans" cxnId="{3042F846-65AC-45AC-A82C-632342AC568D}">
      <dgm:prSet/>
      <dgm:spPr/>
      <dgm:t>
        <a:bodyPr/>
        <a:lstStyle/>
        <a:p>
          <a:endParaRPr lang="zh-CN" altLang="en-US"/>
        </a:p>
      </dgm:t>
    </dgm:pt>
    <dgm:pt modelId="{AA817891-BE86-436E-A6ED-EBC17C6F2A57}" type="sibTrans" cxnId="{3042F846-65AC-45AC-A82C-632342AC568D}">
      <dgm:prSet/>
      <dgm:spPr/>
      <dgm:t>
        <a:bodyPr/>
        <a:lstStyle/>
        <a:p>
          <a:endParaRPr lang="zh-CN" altLang="en-US"/>
        </a:p>
      </dgm:t>
    </dgm:pt>
    <dgm:pt modelId="{DCF0CE5F-A6F8-4F89-81A3-8398E0A32AA3}">
      <dgm:prSet phldrT="[文本]"/>
      <dgm:spPr/>
      <dgm:t>
        <a:bodyPr/>
        <a:lstStyle/>
        <a:p>
          <a:r>
            <a:rPr lang="zh-CN" dirty="0" smtClean="0"/>
            <a:t>推拿的生物力学效应</a:t>
          </a:r>
          <a:endParaRPr lang="zh-CN" altLang="en-US" dirty="0"/>
        </a:p>
      </dgm:t>
    </dgm:pt>
    <dgm:pt modelId="{78FB1D10-3EE2-4ECE-B5CE-D8D0069BBE7A}" type="parTrans" cxnId="{18BC8D54-A7B8-4928-A0EC-FD25092E2F43}">
      <dgm:prSet/>
      <dgm:spPr/>
      <dgm:t>
        <a:bodyPr/>
        <a:lstStyle/>
        <a:p>
          <a:endParaRPr lang="zh-CN" altLang="en-US"/>
        </a:p>
      </dgm:t>
    </dgm:pt>
    <dgm:pt modelId="{5F110907-57B7-4354-A558-11D13986993D}" type="sibTrans" cxnId="{18BC8D54-A7B8-4928-A0EC-FD25092E2F43}">
      <dgm:prSet/>
      <dgm:spPr/>
      <dgm:t>
        <a:bodyPr/>
        <a:lstStyle/>
        <a:p>
          <a:endParaRPr lang="zh-CN" altLang="en-US"/>
        </a:p>
      </dgm:t>
    </dgm:pt>
    <dgm:pt modelId="{1C0DEC00-FF1E-4DD5-8296-E111F48D6C76}" type="pres">
      <dgm:prSet presAssocID="{2BEFC94D-91B2-4136-B026-6E9048CCE7ED}" presName="linear" presStyleCnt="0">
        <dgm:presLayoutVars>
          <dgm:dir/>
          <dgm:animLvl val="lvl"/>
          <dgm:resizeHandles val="exact"/>
        </dgm:presLayoutVars>
      </dgm:prSet>
      <dgm:spPr/>
      <dgm:t>
        <a:bodyPr/>
        <a:lstStyle/>
        <a:p>
          <a:endParaRPr lang="zh-CN" altLang="en-US"/>
        </a:p>
      </dgm:t>
    </dgm:pt>
    <dgm:pt modelId="{C25268A0-6579-4F66-8948-99FEE5F258BD}" type="pres">
      <dgm:prSet presAssocID="{D816DB0E-931D-4EE6-A767-0FEDD580D804}" presName="parentLin" presStyleCnt="0"/>
      <dgm:spPr/>
    </dgm:pt>
    <dgm:pt modelId="{376A1650-8670-4B08-B630-40691C6AD375}" type="pres">
      <dgm:prSet presAssocID="{D816DB0E-931D-4EE6-A767-0FEDD580D804}" presName="parentLeftMargin" presStyleLbl="node1" presStyleIdx="0" presStyleCnt="4"/>
      <dgm:spPr/>
      <dgm:t>
        <a:bodyPr/>
        <a:lstStyle/>
        <a:p>
          <a:endParaRPr lang="zh-CN" altLang="en-US"/>
        </a:p>
      </dgm:t>
    </dgm:pt>
    <dgm:pt modelId="{4D47C01B-6802-49ED-A851-654066B0707F}" type="pres">
      <dgm:prSet presAssocID="{D816DB0E-931D-4EE6-A767-0FEDD580D804}" presName="parentText" presStyleLbl="node1" presStyleIdx="0" presStyleCnt="4">
        <dgm:presLayoutVars>
          <dgm:chMax val="0"/>
          <dgm:bulletEnabled val="1"/>
        </dgm:presLayoutVars>
      </dgm:prSet>
      <dgm:spPr/>
      <dgm:t>
        <a:bodyPr/>
        <a:lstStyle/>
        <a:p>
          <a:endParaRPr lang="zh-CN" altLang="en-US"/>
        </a:p>
      </dgm:t>
    </dgm:pt>
    <dgm:pt modelId="{E1175504-A7ED-48B4-85B6-B78914E6BA92}" type="pres">
      <dgm:prSet presAssocID="{D816DB0E-931D-4EE6-A767-0FEDD580D804}" presName="negativeSpace" presStyleCnt="0"/>
      <dgm:spPr/>
    </dgm:pt>
    <dgm:pt modelId="{46BCE2AF-C8F5-40AF-AD5D-DF5478935E95}" type="pres">
      <dgm:prSet presAssocID="{D816DB0E-931D-4EE6-A767-0FEDD580D804}" presName="childText" presStyleLbl="conFgAcc1" presStyleIdx="0" presStyleCnt="4">
        <dgm:presLayoutVars>
          <dgm:bulletEnabled val="1"/>
        </dgm:presLayoutVars>
      </dgm:prSet>
      <dgm:spPr/>
    </dgm:pt>
    <dgm:pt modelId="{2AB53703-2639-42A1-948D-48B0F08A5D46}" type="pres">
      <dgm:prSet presAssocID="{F15247F1-0B2D-4CD1-852B-E8737FA7888E}" presName="spaceBetweenRectangles" presStyleCnt="0"/>
      <dgm:spPr/>
    </dgm:pt>
    <dgm:pt modelId="{2BD36E6D-E51C-43C5-A8FF-40AD7D387639}" type="pres">
      <dgm:prSet presAssocID="{6B0738B1-11FB-488A-B4B4-C9F36CFFA94E}" presName="parentLin" presStyleCnt="0"/>
      <dgm:spPr/>
    </dgm:pt>
    <dgm:pt modelId="{2B34A181-97A1-4416-8A26-4FE1AF1A1024}" type="pres">
      <dgm:prSet presAssocID="{6B0738B1-11FB-488A-B4B4-C9F36CFFA94E}" presName="parentLeftMargin" presStyleLbl="node1" presStyleIdx="0" presStyleCnt="4"/>
      <dgm:spPr/>
      <dgm:t>
        <a:bodyPr/>
        <a:lstStyle/>
        <a:p>
          <a:endParaRPr lang="zh-CN" altLang="en-US"/>
        </a:p>
      </dgm:t>
    </dgm:pt>
    <dgm:pt modelId="{31CEB188-AB06-49EA-AF75-9F573CAA79F0}" type="pres">
      <dgm:prSet presAssocID="{6B0738B1-11FB-488A-B4B4-C9F36CFFA94E}" presName="parentText" presStyleLbl="node1" presStyleIdx="1" presStyleCnt="4">
        <dgm:presLayoutVars>
          <dgm:chMax val="0"/>
          <dgm:bulletEnabled val="1"/>
        </dgm:presLayoutVars>
      </dgm:prSet>
      <dgm:spPr/>
      <dgm:t>
        <a:bodyPr/>
        <a:lstStyle/>
        <a:p>
          <a:endParaRPr lang="zh-CN" altLang="en-US"/>
        </a:p>
      </dgm:t>
    </dgm:pt>
    <dgm:pt modelId="{CDD0CE22-79A7-4C94-BB13-2CA8A008B587}" type="pres">
      <dgm:prSet presAssocID="{6B0738B1-11FB-488A-B4B4-C9F36CFFA94E}" presName="negativeSpace" presStyleCnt="0"/>
      <dgm:spPr/>
    </dgm:pt>
    <dgm:pt modelId="{708C6DEE-E081-4B35-BBAB-DEE2B9BBE420}" type="pres">
      <dgm:prSet presAssocID="{6B0738B1-11FB-488A-B4B4-C9F36CFFA94E}" presName="childText" presStyleLbl="conFgAcc1" presStyleIdx="1" presStyleCnt="4">
        <dgm:presLayoutVars>
          <dgm:bulletEnabled val="1"/>
        </dgm:presLayoutVars>
      </dgm:prSet>
      <dgm:spPr/>
    </dgm:pt>
    <dgm:pt modelId="{8E1629DF-E5DB-4165-A6EE-A35E48878AB3}" type="pres">
      <dgm:prSet presAssocID="{9C56AD80-BCF8-4ED8-B89E-062B0F096D8B}" presName="spaceBetweenRectangles" presStyleCnt="0"/>
      <dgm:spPr/>
    </dgm:pt>
    <dgm:pt modelId="{0639D59A-82D2-4686-87F7-086FB2090CEF}" type="pres">
      <dgm:prSet presAssocID="{15419718-F07F-4AC4-BC67-7FB4DC912591}" presName="parentLin" presStyleCnt="0"/>
      <dgm:spPr/>
    </dgm:pt>
    <dgm:pt modelId="{D6EEB330-6E3E-4B63-B70D-FD9F808315D7}" type="pres">
      <dgm:prSet presAssocID="{15419718-F07F-4AC4-BC67-7FB4DC912591}" presName="parentLeftMargin" presStyleLbl="node1" presStyleIdx="1" presStyleCnt="4"/>
      <dgm:spPr/>
      <dgm:t>
        <a:bodyPr/>
        <a:lstStyle/>
        <a:p>
          <a:endParaRPr lang="zh-CN" altLang="en-US"/>
        </a:p>
      </dgm:t>
    </dgm:pt>
    <dgm:pt modelId="{1911331F-6C43-4CB7-99C5-4F65D8BE3275}" type="pres">
      <dgm:prSet presAssocID="{15419718-F07F-4AC4-BC67-7FB4DC912591}" presName="parentText" presStyleLbl="node1" presStyleIdx="2" presStyleCnt="4">
        <dgm:presLayoutVars>
          <dgm:chMax val="0"/>
          <dgm:bulletEnabled val="1"/>
        </dgm:presLayoutVars>
      </dgm:prSet>
      <dgm:spPr/>
      <dgm:t>
        <a:bodyPr/>
        <a:lstStyle/>
        <a:p>
          <a:endParaRPr lang="zh-CN" altLang="en-US"/>
        </a:p>
      </dgm:t>
    </dgm:pt>
    <dgm:pt modelId="{C581C9A5-835E-4ED5-AC3D-734E82B43AC0}" type="pres">
      <dgm:prSet presAssocID="{15419718-F07F-4AC4-BC67-7FB4DC912591}" presName="negativeSpace" presStyleCnt="0"/>
      <dgm:spPr/>
    </dgm:pt>
    <dgm:pt modelId="{82991CF2-C012-4191-8E1E-1526BA137EE5}" type="pres">
      <dgm:prSet presAssocID="{15419718-F07F-4AC4-BC67-7FB4DC912591}" presName="childText" presStyleLbl="conFgAcc1" presStyleIdx="2" presStyleCnt="4">
        <dgm:presLayoutVars>
          <dgm:bulletEnabled val="1"/>
        </dgm:presLayoutVars>
      </dgm:prSet>
      <dgm:spPr/>
    </dgm:pt>
    <dgm:pt modelId="{61BE68D6-6CD8-46C8-8FE0-C4D36B1E4174}" type="pres">
      <dgm:prSet presAssocID="{AA817891-BE86-436E-A6ED-EBC17C6F2A57}" presName="spaceBetweenRectangles" presStyleCnt="0"/>
      <dgm:spPr/>
    </dgm:pt>
    <dgm:pt modelId="{F35BF9BC-EFB0-45B2-8993-128957024930}" type="pres">
      <dgm:prSet presAssocID="{DCF0CE5F-A6F8-4F89-81A3-8398E0A32AA3}" presName="parentLin" presStyleCnt="0"/>
      <dgm:spPr/>
    </dgm:pt>
    <dgm:pt modelId="{BBE4B7A6-E785-43F9-82CD-1D528A0D65D4}" type="pres">
      <dgm:prSet presAssocID="{DCF0CE5F-A6F8-4F89-81A3-8398E0A32AA3}" presName="parentLeftMargin" presStyleLbl="node1" presStyleIdx="2" presStyleCnt="4"/>
      <dgm:spPr/>
      <dgm:t>
        <a:bodyPr/>
        <a:lstStyle/>
        <a:p>
          <a:endParaRPr lang="zh-CN" altLang="en-US"/>
        </a:p>
      </dgm:t>
    </dgm:pt>
    <dgm:pt modelId="{12E4F147-EBB4-4F5D-9715-2C4AC3AE26EA}" type="pres">
      <dgm:prSet presAssocID="{DCF0CE5F-A6F8-4F89-81A3-8398E0A32AA3}" presName="parentText" presStyleLbl="node1" presStyleIdx="3" presStyleCnt="4">
        <dgm:presLayoutVars>
          <dgm:chMax val="0"/>
          <dgm:bulletEnabled val="1"/>
        </dgm:presLayoutVars>
      </dgm:prSet>
      <dgm:spPr/>
      <dgm:t>
        <a:bodyPr/>
        <a:lstStyle/>
        <a:p>
          <a:endParaRPr lang="zh-CN" altLang="en-US"/>
        </a:p>
      </dgm:t>
    </dgm:pt>
    <dgm:pt modelId="{BB6B2513-9E36-4F63-9CBD-BD3A3049BED9}" type="pres">
      <dgm:prSet presAssocID="{DCF0CE5F-A6F8-4F89-81A3-8398E0A32AA3}" presName="negativeSpace" presStyleCnt="0"/>
      <dgm:spPr/>
    </dgm:pt>
    <dgm:pt modelId="{5A5F7030-B570-456E-9FD2-E196DDDA46C5}" type="pres">
      <dgm:prSet presAssocID="{DCF0CE5F-A6F8-4F89-81A3-8398E0A32AA3}" presName="childText" presStyleLbl="conFgAcc1" presStyleIdx="3" presStyleCnt="4">
        <dgm:presLayoutVars>
          <dgm:bulletEnabled val="1"/>
        </dgm:presLayoutVars>
      </dgm:prSet>
      <dgm:spPr/>
    </dgm:pt>
  </dgm:ptLst>
  <dgm:cxnLst>
    <dgm:cxn modelId="{70809571-0A97-4C4F-A9AB-07125AE35A49}" type="presOf" srcId="{D816DB0E-931D-4EE6-A767-0FEDD580D804}" destId="{376A1650-8670-4B08-B630-40691C6AD375}" srcOrd="0" destOrd="0" presId="urn:microsoft.com/office/officeart/2005/8/layout/list1"/>
    <dgm:cxn modelId="{FDB701C4-5066-40D9-BF8E-8ACE56A8F805}" type="presOf" srcId="{15419718-F07F-4AC4-BC67-7FB4DC912591}" destId="{D6EEB330-6E3E-4B63-B70D-FD9F808315D7}" srcOrd="0" destOrd="0" presId="urn:microsoft.com/office/officeart/2005/8/layout/list1"/>
    <dgm:cxn modelId="{04FACB0C-B38B-4F29-AA4D-BAF350172555}" srcId="{2BEFC94D-91B2-4136-B026-6E9048CCE7ED}" destId="{D816DB0E-931D-4EE6-A767-0FEDD580D804}" srcOrd="0" destOrd="0" parTransId="{E98C6DD2-2145-4CA3-9D12-2BC5645AE9B7}" sibTransId="{F15247F1-0B2D-4CD1-852B-E8737FA7888E}"/>
    <dgm:cxn modelId="{18BC8D54-A7B8-4928-A0EC-FD25092E2F43}" srcId="{2BEFC94D-91B2-4136-B026-6E9048CCE7ED}" destId="{DCF0CE5F-A6F8-4F89-81A3-8398E0A32AA3}" srcOrd="3" destOrd="0" parTransId="{78FB1D10-3EE2-4ECE-B5CE-D8D0069BBE7A}" sibTransId="{5F110907-57B7-4354-A558-11D13986993D}"/>
    <dgm:cxn modelId="{1DFA4DE5-303A-484F-9EE7-375CB2DC5B7F}" type="presOf" srcId="{2BEFC94D-91B2-4136-B026-6E9048CCE7ED}" destId="{1C0DEC00-FF1E-4DD5-8296-E111F48D6C76}" srcOrd="0" destOrd="0" presId="urn:microsoft.com/office/officeart/2005/8/layout/list1"/>
    <dgm:cxn modelId="{7991EA92-9BDD-406A-8859-C687BF19EB12}" type="presOf" srcId="{6B0738B1-11FB-488A-B4B4-C9F36CFFA94E}" destId="{31CEB188-AB06-49EA-AF75-9F573CAA79F0}" srcOrd="1" destOrd="0" presId="urn:microsoft.com/office/officeart/2005/8/layout/list1"/>
    <dgm:cxn modelId="{D127D645-FFF9-49B5-95C7-7FD7E8098C2C}" type="presOf" srcId="{DCF0CE5F-A6F8-4F89-81A3-8398E0A32AA3}" destId="{12E4F147-EBB4-4F5D-9715-2C4AC3AE26EA}" srcOrd="1" destOrd="0" presId="urn:microsoft.com/office/officeart/2005/8/layout/list1"/>
    <dgm:cxn modelId="{F4FCA6AF-635A-4379-87E8-341199437F8D}" srcId="{2BEFC94D-91B2-4136-B026-6E9048CCE7ED}" destId="{6B0738B1-11FB-488A-B4B4-C9F36CFFA94E}" srcOrd="1" destOrd="0" parTransId="{A60B4135-2D7F-4CD9-9E4F-1776EA87C643}" sibTransId="{9C56AD80-BCF8-4ED8-B89E-062B0F096D8B}"/>
    <dgm:cxn modelId="{002EED1D-8B78-4C35-88CD-9C48BA8CC5F1}" type="presOf" srcId="{15419718-F07F-4AC4-BC67-7FB4DC912591}" destId="{1911331F-6C43-4CB7-99C5-4F65D8BE3275}" srcOrd="1" destOrd="0" presId="urn:microsoft.com/office/officeart/2005/8/layout/list1"/>
    <dgm:cxn modelId="{E516A4EA-C4D9-46F6-8860-AD429CCAFD4A}" type="presOf" srcId="{6B0738B1-11FB-488A-B4B4-C9F36CFFA94E}" destId="{2B34A181-97A1-4416-8A26-4FE1AF1A1024}" srcOrd="0" destOrd="0" presId="urn:microsoft.com/office/officeart/2005/8/layout/list1"/>
    <dgm:cxn modelId="{3042F846-65AC-45AC-A82C-632342AC568D}" srcId="{2BEFC94D-91B2-4136-B026-6E9048CCE7ED}" destId="{15419718-F07F-4AC4-BC67-7FB4DC912591}" srcOrd="2" destOrd="0" parTransId="{7EB3A77F-7498-4E97-8FB9-3C2485FD269C}" sibTransId="{AA817891-BE86-436E-A6ED-EBC17C6F2A57}"/>
    <dgm:cxn modelId="{1DA5F4E8-458B-4A42-AEA6-5F5ED7065397}" type="presOf" srcId="{DCF0CE5F-A6F8-4F89-81A3-8398E0A32AA3}" destId="{BBE4B7A6-E785-43F9-82CD-1D528A0D65D4}" srcOrd="0" destOrd="0" presId="urn:microsoft.com/office/officeart/2005/8/layout/list1"/>
    <dgm:cxn modelId="{8361B76C-FC29-4E4A-BA64-1E223D4E2B8E}" type="presOf" srcId="{D816DB0E-931D-4EE6-A767-0FEDD580D804}" destId="{4D47C01B-6802-49ED-A851-654066B0707F}" srcOrd="1" destOrd="0" presId="urn:microsoft.com/office/officeart/2005/8/layout/list1"/>
    <dgm:cxn modelId="{92FA9180-D973-4E39-B685-A2F8F18F3A4B}" type="presParOf" srcId="{1C0DEC00-FF1E-4DD5-8296-E111F48D6C76}" destId="{C25268A0-6579-4F66-8948-99FEE5F258BD}" srcOrd="0" destOrd="0" presId="urn:microsoft.com/office/officeart/2005/8/layout/list1"/>
    <dgm:cxn modelId="{1CF77B5C-932A-4C91-A82F-C0C33207C052}" type="presParOf" srcId="{C25268A0-6579-4F66-8948-99FEE5F258BD}" destId="{376A1650-8670-4B08-B630-40691C6AD375}" srcOrd="0" destOrd="0" presId="urn:microsoft.com/office/officeart/2005/8/layout/list1"/>
    <dgm:cxn modelId="{53D9EE44-A552-4C12-A785-65586267AE95}" type="presParOf" srcId="{C25268A0-6579-4F66-8948-99FEE5F258BD}" destId="{4D47C01B-6802-49ED-A851-654066B0707F}" srcOrd="1" destOrd="0" presId="urn:microsoft.com/office/officeart/2005/8/layout/list1"/>
    <dgm:cxn modelId="{650A5EFE-856F-422A-98CC-90031E8A5216}" type="presParOf" srcId="{1C0DEC00-FF1E-4DD5-8296-E111F48D6C76}" destId="{E1175504-A7ED-48B4-85B6-B78914E6BA92}" srcOrd="1" destOrd="0" presId="urn:microsoft.com/office/officeart/2005/8/layout/list1"/>
    <dgm:cxn modelId="{33E48231-EF90-4891-A076-80F54AC714BD}" type="presParOf" srcId="{1C0DEC00-FF1E-4DD5-8296-E111F48D6C76}" destId="{46BCE2AF-C8F5-40AF-AD5D-DF5478935E95}" srcOrd="2" destOrd="0" presId="urn:microsoft.com/office/officeart/2005/8/layout/list1"/>
    <dgm:cxn modelId="{715FE1EA-F206-4B89-8E6C-38D3DB5836F4}" type="presParOf" srcId="{1C0DEC00-FF1E-4DD5-8296-E111F48D6C76}" destId="{2AB53703-2639-42A1-948D-48B0F08A5D46}" srcOrd="3" destOrd="0" presId="urn:microsoft.com/office/officeart/2005/8/layout/list1"/>
    <dgm:cxn modelId="{A5C3B249-E154-4021-8E79-E419541DAA98}" type="presParOf" srcId="{1C0DEC00-FF1E-4DD5-8296-E111F48D6C76}" destId="{2BD36E6D-E51C-43C5-A8FF-40AD7D387639}" srcOrd="4" destOrd="0" presId="urn:microsoft.com/office/officeart/2005/8/layout/list1"/>
    <dgm:cxn modelId="{2595A904-D2EF-4AF6-8F45-16344FE33148}" type="presParOf" srcId="{2BD36E6D-E51C-43C5-A8FF-40AD7D387639}" destId="{2B34A181-97A1-4416-8A26-4FE1AF1A1024}" srcOrd="0" destOrd="0" presId="urn:microsoft.com/office/officeart/2005/8/layout/list1"/>
    <dgm:cxn modelId="{4C69B8D5-5F1B-49A6-97A4-4DD8F02FFF00}" type="presParOf" srcId="{2BD36E6D-E51C-43C5-A8FF-40AD7D387639}" destId="{31CEB188-AB06-49EA-AF75-9F573CAA79F0}" srcOrd="1" destOrd="0" presId="urn:microsoft.com/office/officeart/2005/8/layout/list1"/>
    <dgm:cxn modelId="{F71BF56F-179D-407F-9087-8F257A56AEA7}" type="presParOf" srcId="{1C0DEC00-FF1E-4DD5-8296-E111F48D6C76}" destId="{CDD0CE22-79A7-4C94-BB13-2CA8A008B587}" srcOrd="5" destOrd="0" presId="urn:microsoft.com/office/officeart/2005/8/layout/list1"/>
    <dgm:cxn modelId="{3E17D5A6-A594-46AD-90AD-9F4F744FEAD8}" type="presParOf" srcId="{1C0DEC00-FF1E-4DD5-8296-E111F48D6C76}" destId="{708C6DEE-E081-4B35-BBAB-DEE2B9BBE420}" srcOrd="6" destOrd="0" presId="urn:microsoft.com/office/officeart/2005/8/layout/list1"/>
    <dgm:cxn modelId="{0FE54236-7159-4901-A708-DF5AD32B8A7C}" type="presParOf" srcId="{1C0DEC00-FF1E-4DD5-8296-E111F48D6C76}" destId="{8E1629DF-E5DB-4165-A6EE-A35E48878AB3}" srcOrd="7" destOrd="0" presId="urn:microsoft.com/office/officeart/2005/8/layout/list1"/>
    <dgm:cxn modelId="{850FC2EF-FA49-4ABB-B7A0-242673C13FEF}" type="presParOf" srcId="{1C0DEC00-FF1E-4DD5-8296-E111F48D6C76}" destId="{0639D59A-82D2-4686-87F7-086FB2090CEF}" srcOrd="8" destOrd="0" presId="urn:microsoft.com/office/officeart/2005/8/layout/list1"/>
    <dgm:cxn modelId="{9AB25F36-867C-4459-9808-8618C674E1F5}" type="presParOf" srcId="{0639D59A-82D2-4686-87F7-086FB2090CEF}" destId="{D6EEB330-6E3E-4B63-B70D-FD9F808315D7}" srcOrd="0" destOrd="0" presId="urn:microsoft.com/office/officeart/2005/8/layout/list1"/>
    <dgm:cxn modelId="{B91F8B56-7399-4AE1-B664-81E52143E7D2}" type="presParOf" srcId="{0639D59A-82D2-4686-87F7-086FB2090CEF}" destId="{1911331F-6C43-4CB7-99C5-4F65D8BE3275}" srcOrd="1" destOrd="0" presId="urn:microsoft.com/office/officeart/2005/8/layout/list1"/>
    <dgm:cxn modelId="{92CB2759-974C-4DFB-89D5-916F3000F993}" type="presParOf" srcId="{1C0DEC00-FF1E-4DD5-8296-E111F48D6C76}" destId="{C581C9A5-835E-4ED5-AC3D-734E82B43AC0}" srcOrd="9" destOrd="0" presId="urn:microsoft.com/office/officeart/2005/8/layout/list1"/>
    <dgm:cxn modelId="{348E3B84-1412-4F41-B51D-570F92F17D0B}" type="presParOf" srcId="{1C0DEC00-FF1E-4DD5-8296-E111F48D6C76}" destId="{82991CF2-C012-4191-8E1E-1526BA137EE5}" srcOrd="10" destOrd="0" presId="urn:microsoft.com/office/officeart/2005/8/layout/list1"/>
    <dgm:cxn modelId="{70B8B24E-847E-4321-94EF-A70BB2BAB423}" type="presParOf" srcId="{1C0DEC00-FF1E-4DD5-8296-E111F48D6C76}" destId="{61BE68D6-6CD8-46C8-8FE0-C4D36B1E4174}" srcOrd="11" destOrd="0" presId="urn:microsoft.com/office/officeart/2005/8/layout/list1"/>
    <dgm:cxn modelId="{1667DB97-435F-48F0-B2B1-34359279BF2C}" type="presParOf" srcId="{1C0DEC00-FF1E-4DD5-8296-E111F48D6C76}" destId="{F35BF9BC-EFB0-45B2-8993-128957024930}" srcOrd="12" destOrd="0" presId="urn:microsoft.com/office/officeart/2005/8/layout/list1"/>
    <dgm:cxn modelId="{4C5DCF13-5415-48CD-8FD6-98BBD3AD8FDD}" type="presParOf" srcId="{F35BF9BC-EFB0-45B2-8993-128957024930}" destId="{BBE4B7A6-E785-43F9-82CD-1D528A0D65D4}" srcOrd="0" destOrd="0" presId="urn:microsoft.com/office/officeart/2005/8/layout/list1"/>
    <dgm:cxn modelId="{220F1F8A-D65E-4994-8E6A-9A49DA37E03B}" type="presParOf" srcId="{F35BF9BC-EFB0-45B2-8993-128957024930}" destId="{12E4F147-EBB4-4F5D-9715-2C4AC3AE26EA}" srcOrd="1" destOrd="0" presId="urn:microsoft.com/office/officeart/2005/8/layout/list1"/>
    <dgm:cxn modelId="{6049DD2E-8E11-46BE-8F5A-71ED583947C5}" type="presParOf" srcId="{1C0DEC00-FF1E-4DD5-8296-E111F48D6C76}" destId="{BB6B2513-9E36-4F63-9CBD-BD3A3049BED9}" srcOrd="13" destOrd="0" presId="urn:microsoft.com/office/officeart/2005/8/layout/list1"/>
    <dgm:cxn modelId="{E0DCB7AA-64FA-49CC-89C7-212E0CDCE2F0}" type="presParOf" srcId="{1C0DEC00-FF1E-4DD5-8296-E111F48D6C76}" destId="{5A5F7030-B570-456E-9FD2-E196DDDA46C5}" srcOrd="14"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9E86A8-534C-41DF-A418-E54F86DCE29F}" type="doc">
      <dgm:prSet loTypeId="urn:microsoft.com/office/officeart/2005/8/layout/list1" loCatId="list" qsTypeId="urn:microsoft.com/office/officeart/2005/8/quickstyle/3d3" qsCatId="3D" csTypeId="urn:microsoft.com/office/officeart/2005/8/colors/accent5_3" csCatId="accent5" phldr="1"/>
      <dgm:spPr/>
      <dgm:t>
        <a:bodyPr/>
        <a:lstStyle/>
        <a:p>
          <a:endParaRPr lang="zh-CN" altLang="en-US"/>
        </a:p>
      </dgm:t>
    </dgm:pt>
    <dgm:pt modelId="{EDEF341F-61B0-4BEB-85C7-EA26693BF060}">
      <dgm:prSet phldrT="[文本]" custT="1"/>
      <dgm:spPr/>
      <dgm:t>
        <a:bodyPr/>
        <a:lstStyle/>
        <a:p>
          <a:r>
            <a:rPr lang="zh-CN" altLang="en-US" sz="2400" b="1" dirty="0" smtClean="0">
              <a:solidFill>
                <a:srgbClr val="FF0000"/>
              </a:solidFill>
              <a:latin typeface="微软雅黑" pitchFamily="34" charset="-122"/>
              <a:ea typeface="微软雅黑" pitchFamily="34" charset="-122"/>
            </a:rPr>
            <a:t>了解：介绍推拿治疗运动系统优势病种</a:t>
          </a:r>
          <a:endParaRPr lang="zh-CN" altLang="en-US" sz="2400" b="1" dirty="0">
            <a:solidFill>
              <a:srgbClr val="FF0000"/>
            </a:solidFill>
            <a:latin typeface="微软雅黑" pitchFamily="34" charset="-122"/>
            <a:ea typeface="微软雅黑" pitchFamily="34" charset="-122"/>
          </a:endParaRPr>
        </a:p>
      </dgm:t>
    </dgm:pt>
    <dgm:pt modelId="{78275CBD-2A79-40A8-ACF7-921A58F2D571}" type="parTrans" cxnId="{AD69E427-9A5E-45D1-A178-718D62E0CE77}">
      <dgm:prSet/>
      <dgm:spPr/>
      <dgm:t>
        <a:bodyPr/>
        <a:lstStyle/>
        <a:p>
          <a:endParaRPr lang="zh-CN" altLang="en-US" b="1">
            <a:latin typeface="微软雅黑" pitchFamily="34" charset="-122"/>
            <a:ea typeface="微软雅黑" pitchFamily="34" charset="-122"/>
          </a:endParaRPr>
        </a:p>
      </dgm:t>
    </dgm:pt>
    <dgm:pt modelId="{ABA3019F-8C88-429E-B812-45B9647D2DA5}" type="sibTrans" cxnId="{AD69E427-9A5E-45D1-A178-718D62E0CE77}">
      <dgm:prSet/>
      <dgm:spPr/>
      <dgm:t>
        <a:bodyPr/>
        <a:lstStyle/>
        <a:p>
          <a:endParaRPr lang="zh-CN" altLang="en-US" b="1">
            <a:latin typeface="微软雅黑" pitchFamily="34" charset="-122"/>
            <a:ea typeface="微软雅黑" pitchFamily="34" charset="-122"/>
          </a:endParaRPr>
        </a:p>
      </dgm:t>
    </dgm:pt>
    <dgm:pt modelId="{3437D8D9-2512-424F-B075-EB10C3E531E7}">
      <dgm:prSet phldrT="[文本]" custT="1"/>
      <dgm:spPr/>
      <dgm:t>
        <a:bodyPr/>
        <a:lstStyle/>
        <a:p>
          <a:r>
            <a:rPr lang="zh-CN" altLang="en-US" sz="2400" b="1" dirty="0" smtClean="0">
              <a:solidFill>
                <a:srgbClr val="FF0000"/>
              </a:solidFill>
              <a:latin typeface="微软雅黑" pitchFamily="34" charset="-122"/>
              <a:ea typeface="微软雅黑" pitchFamily="34" charset="-122"/>
            </a:rPr>
            <a:t>重点：推拿治疗运动系统疾病的效应与机制</a:t>
          </a:r>
          <a:endParaRPr lang="zh-CN" altLang="en-US" sz="2400" b="1" dirty="0">
            <a:solidFill>
              <a:srgbClr val="FF0000"/>
            </a:solidFill>
            <a:latin typeface="微软雅黑" pitchFamily="34" charset="-122"/>
            <a:ea typeface="微软雅黑" pitchFamily="34" charset="-122"/>
          </a:endParaRPr>
        </a:p>
      </dgm:t>
    </dgm:pt>
    <dgm:pt modelId="{1B3E7DFC-5DA6-4FC3-BD3D-F93C0D1119FC}" type="parTrans" cxnId="{F509584D-268A-45EB-B536-3C287A172425}">
      <dgm:prSet/>
      <dgm:spPr/>
      <dgm:t>
        <a:bodyPr/>
        <a:lstStyle/>
        <a:p>
          <a:endParaRPr lang="zh-CN" altLang="en-US" b="1">
            <a:latin typeface="微软雅黑" pitchFamily="34" charset="-122"/>
            <a:ea typeface="微软雅黑" pitchFamily="34" charset="-122"/>
          </a:endParaRPr>
        </a:p>
      </dgm:t>
    </dgm:pt>
    <dgm:pt modelId="{2F4A828F-895C-48EF-9CF2-95E577487462}" type="sibTrans" cxnId="{F509584D-268A-45EB-B536-3C287A172425}">
      <dgm:prSet/>
      <dgm:spPr/>
      <dgm:t>
        <a:bodyPr/>
        <a:lstStyle/>
        <a:p>
          <a:endParaRPr lang="zh-CN" altLang="en-US" b="1">
            <a:latin typeface="微软雅黑" pitchFamily="34" charset="-122"/>
            <a:ea typeface="微软雅黑" pitchFamily="34" charset="-122"/>
          </a:endParaRPr>
        </a:p>
      </dgm:t>
    </dgm:pt>
    <dgm:pt modelId="{5E70D8E1-B93F-40D3-909C-852C91164DDB}">
      <dgm:prSet phldrT="[文本]" custT="1"/>
      <dgm:spPr/>
      <dgm:t>
        <a:bodyPr/>
        <a:lstStyle/>
        <a:p>
          <a:r>
            <a:rPr lang="zh-CN" sz="2400" b="1" dirty="0" smtClean="0">
              <a:latin typeface="黑体" pitchFamily="49" charset="-122"/>
              <a:ea typeface="黑体" pitchFamily="49" charset="-122"/>
            </a:rPr>
            <a:t>本堂课主要运用</a:t>
          </a:r>
          <a:r>
            <a:rPr lang="zh-CN" altLang="en-US" sz="2400" b="1" dirty="0" smtClean="0">
              <a:latin typeface="黑体" pitchFamily="49" charset="-122"/>
              <a:ea typeface="黑体" pitchFamily="49" charset="-122"/>
            </a:rPr>
            <a:t>了：</a:t>
          </a:r>
          <a:r>
            <a:rPr lang="en-US" dirty="0" smtClean="0"/>
            <a:t>1.CBL</a:t>
          </a:r>
          <a:r>
            <a:rPr lang="zh-CN" altLang="en-US" dirty="0" smtClean="0"/>
            <a:t>教学法</a:t>
          </a:r>
          <a:endParaRPr lang="zh-CN" altLang="en-US" sz="2400" b="1" dirty="0">
            <a:solidFill>
              <a:srgbClr val="FF0000"/>
            </a:solidFill>
            <a:latin typeface="微软雅黑" pitchFamily="34" charset="-122"/>
            <a:ea typeface="微软雅黑" pitchFamily="34" charset="-122"/>
          </a:endParaRPr>
        </a:p>
      </dgm:t>
    </dgm:pt>
    <dgm:pt modelId="{546C6842-C289-4FBB-AF83-512FA04FFCF7}" type="parTrans" cxnId="{FCDBB25B-3943-4098-871E-71A56BEBCD2F}">
      <dgm:prSet/>
      <dgm:spPr/>
      <dgm:t>
        <a:bodyPr/>
        <a:lstStyle/>
        <a:p>
          <a:endParaRPr lang="zh-CN" altLang="en-US"/>
        </a:p>
      </dgm:t>
    </dgm:pt>
    <dgm:pt modelId="{A250A449-FC3D-4804-BBEB-F1787750A258}" type="sibTrans" cxnId="{FCDBB25B-3943-4098-871E-71A56BEBCD2F}">
      <dgm:prSet/>
      <dgm:spPr/>
      <dgm:t>
        <a:bodyPr/>
        <a:lstStyle/>
        <a:p>
          <a:endParaRPr lang="zh-CN" altLang="en-US"/>
        </a:p>
      </dgm:t>
    </dgm:pt>
    <dgm:pt modelId="{8E7308C3-71FA-42E8-BD07-B7D6B71A0557}" type="pres">
      <dgm:prSet presAssocID="{289E86A8-534C-41DF-A418-E54F86DCE29F}" presName="linear" presStyleCnt="0">
        <dgm:presLayoutVars>
          <dgm:dir/>
          <dgm:animLvl val="lvl"/>
          <dgm:resizeHandles val="exact"/>
        </dgm:presLayoutVars>
      </dgm:prSet>
      <dgm:spPr/>
      <dgm:t>
        <a:bodyPr/>
        <a:lstStyle/>
        <a:p>
          <a:endParaRPr lang="zh-CN" altLang="en-US"/>
        </a:p>
      </dgm:t>
    </dgm:pt>
    <dgm:pt modelId="{B8DD1BFD-8C4D-4973-BCF6-61DBFEEEB9A2}" type="pres">
      <dgm:prSet presAssocID="{EDEF341F-61B0-4BEB-85C7-EA26693BF060}" presName="parentLin" presStyleCnt="0"/>
      <dgm:spPr/>
    </dgm:pt>
    <dgm:pt modelId="{DB36B3CB-B7D3-4F92-B880-DBD93E1BE002}" type="pres">
      <dgm:prSet presAssocID="{EDEF341F-61B0-4BEB-85C7-EA26693BF060}" presName="parentLeftMargin" presStyleLbl="node1" presStyleIdx="0" presStyleCnt="3"/>
      <dgm:spPr/>
      <dgm:t>
        <a:bodyPr/>
        <a:lstStyle/>
        <a:p>
          <a:endParaRPr lang="zh-CN" altLang="en-US"/>
        </a:p>
      </dgm:t>
    </dgm:pt>
    <dgm:pt modelId="{3782866F-286B-4CA3-8077-8B6B274806E0}" type="pres">
      <dgm:prSet presAssocID="{EDEF341F-61B0-4BEB-85C7-EA26693BF060}" presName="parentText" presStyleLbl="node1" presStyleIdx="0" presStyleCnt="3">
        <dgm:presLayoutVars>
          <dgm:chMax val="0"/>
          <dgm:bulletEnabled val="1"/>
        </dgm:presLayoutVars>
      </dgm:prSet>
      <dgm:spPr/>
      <dgm:t>
        <a:bodyPr/>
        <a:lstStyle/>
        <a:p>
          <a:endParaRPr lang="zh-CN" altLang="en-US"/>
        </a:p>
      </dgm:t>
    </dgm:pt>
    <dgm:pt modelId="{CBA8C7F3-052D-40A5-8EAC-87E50F32DFD2}" type="pres">
      <dgm:prSet presAssocID="{EDEF341F-61B0-4BEB-85C7-EA26693BF060}" presName="negativeSpace" presStyleCnt="0"/>
      <dgm:spPr/>
    </dgm:pt>
    <dgm:pt modelId="{F4AED4E2-714E-46EB-9F8F-CED750F128D4}" type="pres">
      <dgm:prSet presAssocID="{EDEF341F-61B0-4BEB-85C7-EA26693BF060}" presName="childText" presStyleLbl="conFgAcc1" presStyleIdx="0" presStyleCnt="3" custScaleX="78818" custLinFactNeighborX="2899">
        <dgm:presLayoutVars>
          <dgm:bulletEnabled val="1"/>
        </dgm:presLayoutVars>
      </dgm:prSet>
      <dgm:spPr/>
    </dgm:pt>
    <dgm:pt modelId="{09B0F9BD-912A-4DB3-9619-F9126DADD1F9}" type="pres">
      <dgm:prSet presAssocID="{ABA3019F-8C88-429E-B812-45B9647D2DA5}" presName="spaceBetweenRectangles" presStyleCnt="0"/>
      <dgm:spPr/>
    </dgm:pt>
    <dgm:pt modelId="{333A492F-BFF4-47BD-8DF5-5DB3D570CDDA}" type="pres">
      <dgm:prSet presAssocID="{3437D8D9-2512-424F-B075-EB10C3E531E7}" presName="parentLin" presStyleCnt="0"/>
      <dgm:spPr/>
    </dgm:pt>
    <dgm:pt modelId="{AFA44E4F-8604-475D-A4AC-5939F6957C43}" type="pres">
      <dgm:prSet presAssocID="{3437D8D9-2512-424F-B075-EB10C3E531E7}" presName="parentLeftMargin" presStyleLbl="node1" presStyleIdx="0" presStyleCnt="3"/>
      <dgm:spPr/>
      <dgm:t>
        <a:bodyPr/>
        <a:lstStyle/>
        <a:p>
          <a:endParaRPr lang="zh-CN" altLang="en-US"/>
        </a:p>
      </dgm:t>
    </dgm:pt>
    <dgm:pt modelId="{1A2E1099-4303-44A4-A34E-DF71041B0997}" type="pres">
      <dgm:prSet presAssocID="{3437D8D9-2512-424F-B075-EB10C3E531E7}" presName="parentText" presStyleLbl="node1" presStyleIdx="1" presStyleCnt="3" custLinFactNeighborY="5651">
        <dgm:presLayoutVars>
          <dgm:chMax val="0"/>
          <dgm:bulletEnabled val="1"/>
        </dgm:presLayoutVars>
      </dgm:prSet>
      <dgm:spPr/>
      <dgm:t>
        <a:bodyPr/>
        <a:lstStyle/>
        <a:p>
          <a:endParaRPr lang="zh-CN" altLang="en-US"/>
        </a:p>
      </dgm:t>
    </dgm:pt>
    <dgm:pt modelId="{B6FF2E0E-A341-41CE-A9A4-1B191E47EEFD}" type="pres">
      <dgm:prSet presAssocID="{3437D8D9-2512-424F-B075-EB10C3E531E7}" presName="negativeSpace" presStyleCnt="0"/>
      <dgm:spPr/>
    </dgm:pt>
    <dgm:pt modelId="{D34EA841-610E-490C-BA02-0FC17AD276DB}" type="pres">
      <dgm:prSet presAssocID="{3437D8D9-2512-424F-B075-EB10C3E531E7}" presName="childText" presStyleLbl="conFgAcc1" presStyleIdx="1" presStyleCnt="3" custScaleX="78818" custLinFactNeighborX="3434" custLinFactNeighborY="-29144">
        <dgm:presLayoutVars>
          <dgm:bulletEnabled val="1"/>
        </dgm:presLayoutVars>
      </dgm:prSet>
      <dgm:spPr/>
    </dgm:pt>
    <dgm:pt modelId="{FA32042A-8328-4EBE-8926-A87B66237427}" type="pres">
      <dgm:prSet presAssocID="{2F4A828F-895C-48EF-9CF2-95E577487462}" presName="spaceBetweenRectangles" presStyleCnt="0"/>
      <dgm:spPr/>
    </dgm:pt>
    <dgm:pt modelId="{CF1C5782-5BF3-4BB2-BFB9-ED3A2741BF9D}" type="pres">
      <dgm:prSet presAssocID="{5E70D8E1-B93F-40D3-909C-852C91164DDB}" presName="parentLin" presStyleCnt="0"/>
      <dgm:spPr/>
    </dgm:pt>
    <dgm:pt modelId="{3657FC2E-D1F7-4E70-9918-D7B499BDB4F6}" type="pres">
      <dgm:prSet presAssocID="{5E70D8E1-B93F-40D3-909C-852C91164DDB}" presName="parentLeftMargin" presStyleLbl="node1" presStyleIdx="1" presStyleCnt="3"/>
      <dgm:spPr/>
      <dgm:t>
        <a:bodyPr/>
        <a:lstStyle/>
        <a:p>
          <a:endParaRPr lang="zh-CN" altLang="en-US"/>
        </a:p>
      </dgm:t>
    </dgm:pt>
    <dgm:pt modelId="{666B4EC8-F144-4EBF-91BF-86E0B86AD940}" type="pres">
      <dgm:prSet presAssocID="{5E70D8E1-B93F-40D3-909C-852C91164DDB}" presName="parentText" presStyleLbl="node1" presStyleIdx="2" presStyleCnt="3" custLinFactNeighborY="8804">
        <dgm:presLayoutVars>
          <dgm:chMax val="0"/>
          <dgm:bulletEnabled val="1"/>
        </dgm:presLayoutVars>
      </dgm:prSet>
      <dgm:spPr/>
      <dgm:t>
        <a:bodyPr/>
        <a:lstStyle/>
        <a:p>
          <a:endParaRPr lang="zh-CN" altLang="en-US"/>
        </a:p>
      </dgm:t>
    </dgm:pt>
    <dgm:pt modelId="{13568688-7A16-4103-A8A0-1A77E28DC839}" type="pres">
      <dgm:prSet presAssocID="{5E70D8E1-B93F-40D3-909C-852C91164DDB}" presName="negativeSpace" presStyleCnt="0"/>
      <dgm:spPr/>
    </dgm:pt>
    <dgm:pt modelId="{4FFE59AB-0F79-426C-9F56-F1E62AE3E9F2}" type="pres">
      <dgm:prSet presAssocID="{5E70D8E1-B93F-40D3-909C-852C91164DDB}" presName="childText" presStyleLbl="conFgAcc1" presStyleIdx="2" presStyleCnt="3" custScaleX="78372" custScaleY="97107" custLinFactNeighborX="3505" custLinFactNeighborY="-3173">
        <dgm:presLayoutVars>
          <dgm:bulletEnabled val="1"/>
        </dgm:presLayoutVars>
      </dgm:prSet>
      <dgm:spPr/>
    </dgm:pt>
  </dgm:ptLst>
  <dgm:cxnLst>
    <dgm:cxn modelId="{ABF537B1-AFF2-43AE-A70B-5CCC032993A1}" type="presOf" srcId="{EDEF341F-61B0-4BEB-85C7-EA26693BF060}" destId="{3782866F-286B-4CA3-8077-8B6B274806E0}" srcOrd="1" destOrd="0" presId="urn:microsoft.com/office/officeart/2005/8/layout/list1"/>
    <dgm:cxn modelId="{24C0F715-BEC1-40CF-9CDA-CB69AACF9C68}" type="presOf" srcId="{3437D8D9-2512-424F-B075-EB10C3E531E7}" destId="{AFA44E4F-8604-475D-A4AC-5939F6957C43}" srcOrd="0" destOrd="0" presId="urn:microsoft.com/office/officeart/2005/8/layout/list1"/>
    <dgm:cxn modelId="{FCDBB25B-3943-4098-871E-71A56BEBCD2F}" srcId="{289E86A8-534C-41DF-A418-E54F86DCE29F}" destId="{5E70D8E1-B93F-40D3-909C-852C91164DDB}" srcOrd="2" destOrd="0" parTransId="{546C6842-C289-4FBB-AF83-512FA04FFCF7}" sibTransId="{A250A449-FC3D-4804-BBEB-F1787750A258}"/>
    <dgm:cxn modelId="{40B8BC3E-3B24-4813-9844-B1F7907C8673}" type="presOf" srcId="{3437D8D9-2512-424F-B075-EB10C3E531E7}" destId="{1A2E1099-4303-44A4-A34E-DF71041B0997}" srcOrd="1" destOrd="0" presId="urn:microsoft.com/office/officeart/2005/8/layout/list1"/>
    <dgm:cxn modelId="{AD69E427-9A5E-45D1-A178-718D62E0CE77}" srcId="{289E86A8-534C-41DF-A418-E54F86DCE29F}" destId="{EDEF341F-61B0-4BEB-85C7-EA26693BF060}" srcOrd="0" destOrd="0" parTransId="{78275CBD-2A79-40A8-ACF7-921A58F2D571}" sibTransId="{ABA3019F-8C88-429E-B812-45B9647D2DA5}"/>
    <dgm:cxn modelId="{FF298C91-74B5-460E-A4CC-A1F5DAA58A72}" type="presOf" srcId="{5E70D8E1-B93F-40D3-909C-852C91164DDB}" destId="{3657FC2E-D1F7-4E70-9918-D7B499BDB4F6}" srcOrd="0" destOrd="0" presId="urn:microsoft.com/office/officeart/2005/8/layout/list1"/>
    <dgm:cxn modelId="{472D9208-E7DB-464A-BC8E-03E4E736B857}" type="presOf" srcId="{289E86A8-534C-41DF-A418-E54F86DCE29F}" destId="{8E7308C3-71FA-42E8-BD07-B7D6B71A0557}" srcOrd="0" destOrd="0" presId="urn:microsoft.com/office/officeart/2005/8/layout/list1"/>
    <dgm:cxn modelId="{D7720BC6-C7B6-400B-BE54-2E4E2B02871F}" type="presOf" srcId="{5E70D8E1-B93F-40D3-909C-852C91164DDB}" destId="{666B4EC8-F144-4EBF-91BF-86E0B86AD940}" srcOrd="1" destOrd="0" presId="urn:microsoft.com/office/officeart/2005/8/layout/list1"/>
    <dgm:cxn modelId="{7CD21C0A-4A53-4922-B33E-A1D8C9D02B06}" type="presOf" srcId="{EDEF341F-61B0-4BEB-85C7-EA26693BF060}" destId="{DB36B3CB-B7D3-4F92-B880-DBD93E1BE002}" srcOrd="0" destOrd="0" presId="urn:microsoft.com/office/officeart/2005/8/layout/list1"/>
    <dgm:cxn modelId="{F509584D-268A-45EB-B536-3C287A172425}" srcId="{289E86A8-534C-41DF-A418-E54F86DCE29F}" destId="{3437D8D9-2512-424F-B075-EB10C3E531E7}" srcOrd="1" destOrd="0" parTransId="{1B3E7DFC-5DA6-4FC3-BD3D-F93C0D1119FC}" sibTransId="{2F4A828F-895C-48EF-9CF2-95E577487462}"/>
    <dgm:cxn modelId="{41A354EA-ABF8-4016-AAF3-A0986CFFC375}" type="presParOf" srcId="{8E7308C3-71FA-42E8-BD07-B7D6B71A0557}" destId="{B8DD1BFD-8C4D-4973-BCF6-61DBFEEEB9A2}" srcOrd="0" destOrd="0" presId="urn:microsoft.com/office/officeart/2005/8/layout/list1"/>
    <dgm:cxn modelId="{2D0ED60E-5EA1-4A57-8555-158B9ABCC5FB}" type="presParOf" srcId="{B8DD1BFD-8C4D-4973-BCF6-61DBFEEEB9A2}" destId="{DB36B3CB-B7D3-4F92-B880-DBD93E1BE002}" srcOrd="0" destOrd="0" presId="urn:microsoft.com/office/officeart/2005/8/layout/list1"/>
    <dgm:cxn modelId="{65DAC32B-82D9-47A3-A4FD-964EDB0C924B}" type="presParOf" srcId="{B8DD1BFD-8C4D-4973-BCF6-61DBFEEEB9A2}" destId="{3782866F-286B-4CA3-8077-8B6B274806E0}" srcOrd="1" destOrd="0" presId="urn:microsoft.com/office/officeart/2005/8/layout/list1"/>
    <dgm:cxn modelId="{5ED65D6A-563F-4145-A49C-1263472B2C08}" type="presParOf" srcId="{8E7308C3-71FA-42E8-BD07-B7D6B71A0557}" destId="{CBA8C7F3-052D-40A5-8EAC-87E50F32DFD2}" srcOrd="1" destOrd="0" presId="urn:microsoft.com/office/officeart/2005/8/layout/list1"/>
    <dgm:cxn modelId="{E10A2C96-D6CF-493B-90DB-13615C1738D1}" type="presParOf" srcId="{8E7308C3-71FA-42E8-BD07-B7D6B71A0557}" destId="{F4AED4E2-714E-46EB-9F8F-CED750F128D4}" srcOrd="2" destOrd="0" presId="urn:microsoft.com/office/officeart/2005/8/layout/list1"/>
    <dgm:cxn modelId="{4ED650B8-0011-4F81-890B-DFF104548D4F}" type="presParOf" srcId="{8E7308C3-71FA-42E8-BD07-B7D6B71A0557}" destId="{09B0F9BD-912A-4DB3-9619-F9126DADD1F9}" srcOrd="3" destOrd="0" presId="urn:microsoft.com/office/officeart/2005/8/layout/list1"/>
    <dgm:cxn modelId="{A2577C63-68F7-4614-9BC4-AA31B7368293}" type="presParOf" srcId="{8E7308C3-71FA-42E8-BD07-B7D6B71A0557}" destId="{333A492F-BFF4-47BD-8DF5-5DB3D570CDDA}" srcOrd="4" destOrd="0" presId="urn:microsoft.com/office/officeart/2005/8/layout/list1"/>
    <dgm:cxn modelId="{E7AA508B-9D56-43F6-BC52-95624C1229CF}" type="presParOf" srcId="{333A492F-BFF4-47BD-8DF5-5DB3D570CDDA}" destId="{AFA44E4F-8604-475D-A4AC-5939F6957C43}" srcOrd="0" destOrd="0" presId="urn:microsoft.com/office/officeart/2005/8/layout/list1"/>
    <dgm:cxn modelId="{CB180F30-46F9-4BF6-9E00-EB1C576720A8}" type="presParOf" srcId="{333A492F-BFF4-47BD-8DF5-5DB3D570CDDA}" destId="{1A2E1099-4303-44A4-A34E-DF71041B0997}" srcOrd="1" destOrd="0" presId="urn:microsoft.com/office/officeart/2005/8/layout/list1"/>
    <dgm:cxn modelId="{64BF80F7-A25D-421C-B321-5361F4686487}" type="presParOf" srcId="{8E7308C3-71FA-42E8-BD07-B7D6B71A0557}" destId="{B6FF2E0E-A341-41CE-A9A4-1B191E47EEFD}" srcOrd="5" destOrd="0" presId="urn:microsoft.com/office/officeart/2005/8/layout/list1"/>
    <dgm:cxn modelId="{3A25F28B-52F5-4D01-B02E-80A1334C0FF5}" type="presParOf" srcId="{8E7308C3-71FA-42E8-BD07-B7D6B71A0557}" destId="{D34EA841-610E-490C-BA02-0FC17AD276DB}" srcOrd="6" destOrd="0" presId="urn:microsoft.com/office/officeart/2005/8/layout/list1"/>
    <dgm:cxn modelId="{414BB704-531D-48A6-AC4A-0ADE74E7AE8B}" type="presParOf" srcId="{8E7308C3-71FA-42E8-BD07-B7D6B71A0557}" destId="{FA32042A-8328-4EBE-8926-A87B66237427}" srcOrd="7" destOrd="0" presId="urn:microsoft.com/office/officeart/2005/8/layout/list1"/>
    <dgm:cxn modelId="{A95F422C-567A-42BF-AA32-5A65CFA2F264}" type="presParOf" srcId="{8E7308C3-71FA-42E8-BD07-B7D6B71A0557}" destId="{CF1C5782-5BF3-4BB2-BFB9-ED3A2741BF9D}" srcOrd="8" destOrd="0" presId="urn:microsoft.com/office/officeart/2005/8/layout/list1"/>
    <dgm:cxn modelId="{66294493-5E31-4D4C-BAEB-5A10F4EA9675}" type="presParOf" srcId="{CF1C5782-5BF3-4BB2-BFB9-ED3A2741BF9D}" destId="{3657FC2E-D1F7-4E70-9918-D7B499BDB4F6}" srcOrd="0" destOrd="0" presId="urn:microsoft.com/office/officeart/2005/8/layout/list1"/>
    <dgm:cxn modelId="{5B6A7EBB-B64A-4977-A437-27094FE1ADA4}" type="presParOf" srcId="{CF1C5782-5BF3-4BB2-BFB9-ED3A2741BF9D}" destId="{666B4EC8-F144-4EBF-91BF-86E0B86AD940}" srcOrd="1" destOrd="0" presId="urn:microsoft.com/office/officeart/2005/8/layout/list1"/>
    <dgm:cxn modelId="{FB7C9C75-9BAA-4567-A5C7-A1DE44E8B816}" type="presParOf" srcId="{8E7308C3-71FA-42E8-BD07-B7D6B71A0557}" destId="{13568688-7A16-4103-A8A0-1A77E28DC839}" srcOrd="9" destOrd="0" presId="urn:microsoft.com/office/officeart/2005/8/layout/list1"/>
    <dgm:cxn modelId="{CA795FEC-BEF5-45E6-97E6-0AEA9218F456}" type="presParOf" srcId="{8E7308C3-71FA-42E8-BD07-B7D6B71A0557}" destId="{4FFE59AB-0F79-426C-9F56-F1E62AE3E9F2}" srcOrd="10"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F459D6-E495-4679-975D-D213E8BACCA7}">
      <dsp:nvSpPr>
        <dsp:cNvPr id="0" name=""/>
        <dsp:cNvSpPr/>
      </dsp:nvSpPr>
      <dsp:spPr>
        <a:xfrm>
          <a:off x="0" y="0"/>
          <a:ext cx="7272807" cy="1417657"/>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kern="1200" dirty="0" smtClean="0">
              <a:latin typeface="华文行楷" pitchFamily="2" charset="-122"/>
              <a:ea typeface="华文行楷" pitchFamily="2" charset="-122"/>
            </a:rPr>
            <a:t>了解</a:t>
          </a:r>
        </a:p>
        <a:p>
          <a:pPr marL="171450" lvl="1" indent="-171450" algn="l" defTabSz="800100">
            <a:lnSpc>
              <a:spcPct val="90000"/>
            </a:lnSpc>
            <a:spcBef>
              <a:spcPct val="0"/>
            </a:spcBef>
            <a:spcAft>
              <a:spcPct val="15000"/>
            </a:spcAft>
            <a:buChar char="••"/>
          </a:pPr>
          <a:r>
            <a:rPr lang="zh-CN" altLang="en-US" sz="1800" b="1" kern="1200" dirty="0" smtClean="0"/>
            <a:t>了解运动系统的组成及推拿治疗的主要病种</a:t>
          </a:r>
          <a:endParaRPr lang="zh-CN" altLang="en-US" sz="1800" b="1" kern="1200" dirty="0"/>
        </a:p>
      </dsp:txBody>
      <dsp:txXfrm>
        <a:off x="1596327" y="0"/>
        <a:ext cx="5676480" cy="1417657"/>
      </dsp:txXfrm>
    </dsp:sp>
    <dsp:sp modelId="{250DDA1F-E050-46B7-933D-C3BA332F076E}">
      <dsp:nvSpPr>
        <dsp:cNvPr id="0" name=""/>
        <dsp:cNvSpPr/>
      </dsp:nvSpPr>
      <dsp:spPr>
        <a:xfrm>
          <a:off x="259163" y="141765"/>
          <a:ext cx="1219766" cy="1134125"/>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E31EE4C-C2BF-4546-B30A-14BBDF6D7C1A}">
      <dsp:nvSpPr>
        <dsp:cNvPr id="0" name=""/>
        <dsp:cNvSpPr/>
      </dsp:nvSpPr>
      <dsp:spPr>
        <a:xfrm>
          <a:off x="0" y="1559423"/>
          <a:ext cx="7272807" cy="1417657"/>
        </a:xfrm>
        <a:prstGeom prst="roundRect">
          <a:avLst>
            <a:gd name="adj" fmla="val 10000"/>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kern="1200" dirty="0" smtClean="0">
              <a:latin typeface="华文行楷" pitchFamily="2" charset="-122"/>
              <a:ea typeface="华文行楷" pitchFamily="2" charset="-122"/>
            </a:rPr>
            <a:t>熟悉</a:t>
          </a:r>
        </a:p>
        <a:p>
          <a:pPr marL="0" marR="0" lvl="1" indent="0" algn="l" defTabSz="914400" eaLnBrk="1" fontAlgn="auto" latinLnBrk="0" hangingPunct="1">
            <a:lnSpc>
              <a:spcPct val="100000"/>
            </a:lnSpc>
            <a:spcBef>
              <a:spcPct val="0"/>
            </a:spcBef>
            <a:spcAft>
              <a:spcPts val="0"/>
            </a:spcAft>
            <a:buClrTx/>
            <a:buSzTx/>
            <a:buFontTx/>
            <a:buChar char="••"/>
            <a:tabLst/>
            <a:defRPr/>
          </a:pPr>
          <a:r>
            <a:rPr lang="zh-CN" sz="1800" b="1" kern="1200" dirty="0" smtClean="0"/>
            <a:t>熟悉</a:t>
          </a:r>
          <a:r>
            <a:rPr lang="zh-CN" altLang="zh-CN" sz="1800" b="1" kern="1200" dirty="0" smtClean="0"/>
            <a:t>推拿</a:t>
          </a:r>
          <a:r>
            <a:rPr lang="zh-CN" altLang="en-US" sz="1800" b="1" kern="1200" dirty="0" smtClean="0"/>
            <a:t>调节运动</a:t>
          </a:r>
          <a:r>
            <a:rPr lang="zh-CN" altLang="zh-CN" sz="1800" b="1" kern="1200" dirty="0" smtClean="0"/>
            <a:t>系统的</a:t>
          </a:r>
          <a:r>
            <a:rPr lang="zh-CN" altLang="en-US" sz="1800" b="1" kern="1200" dirty="0" smtClean="0"/>
            <a:t>作用靶点及效应</a:t>
          </a:r>
          <a:endParaRPr lang="zh-CN" altLang="en-US" sz="1800" b="1" kern="1200" dirty="0" smtClean="0">
            <a:latin typeface="微软雅黑" pitchFamily="34" charset="-122"/>
            <a:ea typeface="微软雅黑" pitchFamily="34" charset="-122"/>
          </a:endParaRPr>
        </a:p>
      </dsp:txBody>
      <dsp:txXfrm>
        <a:off x="1596327" y="1559423"/>
        <a:ext cx="5676480" cy="1417657"/>
      </dsp:txXfrm>
    </dsp:sp>
    <dsp:sp modelId="{A59414A2-AAF5-4FDA-9DB3-14DDFCFB60CB}">
      <dsp:nvSpPr>
        <dsp:cNvPr id="0" name=""/>
        <dsp:cNvSpPr/>
      </dsp:nvSpPr>
      <dsp:spPr>
        <a:xfrm>
          <a:off x="259163" y="1701188"/>
          <a:ext cx="1219766" cy="1134125"/>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097FD80-1EC2-432C-A7C7-E400E5B465BE}">
      <dsp:nvSpPr>
        <dsp:cNvPr id="0" name=""/>
        <dsp:cNvSpPr/>
      </dsp:nvSpPr>
      <dsp:spPr>
        <a:xfrm>
          <a:off x="0" y="3118846"/>
          <a:ext cx="7272807" cy="1417657"/>
        </a:xfrm>
        <a:prstGeom prst="roundRect">
          <a:avLst>
            <a:gd name="adj" fmla="val 10000"/>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kern="1200" dirty="0" smtClean="0">
              <a:latin typeface="华文行楷" pitchFamily="2" charset="-122"/>
              <a:ea typeface="华文行楷" pitchFamily="2" charset="-122"/>
            </a:rPr>
            <a:t>掌握</a:t>
          </a:r>
        </a:p>
        <a:p>
          <a:pPr marL="0" marR="0" lvl="1" indent="0" algn="l" defTabSz="914400" rtl="0" eaLnBrk="1" fontAlgn="auto" latinLnBrk="0" hangingPunct="1">
            <a:lnSpc>
              <a:spcPct val="100000"/>
            </a:lnSpc>
            <a:spcBef>
              <a:spcPct val="0"/>
            </a:spcBef>
            <a:spcAft>
              <a:spcPts val="0"/>
            </a:spcAft>
            <a:buClrTx/>
            <a:buSzTx/>
            <a:buFontTx/>
            <a:buChar char="••"/>
            <a:tabLst/>
            <a:defRPr/>
          </a:pPr>
          <a:r>
            <a:rPr lang="zh-CN" altLang="en-US" sz="1800" b="1" kern="1200" dirty="0" smtClean="0"/>
            <a:t>掌握推拿</a:t>
          </a:r>
          <a:r>
            <a:rPr lang="zh-CN" altLang="en-US" sz="1800" kern="1200" dirty="0" smtClean="0">
              <a:latin typeface="黑体" pitchFamily="49" charset="-122"/>
              <a:ea typeface="黑体" pitchFamily="49" charset="-122"/>
            </a:rPr>
            <a:t>调节运动系统</a:t>
          </a:r>
          <a:r>
            <a:rPr lang="zh-CN" altLang="zh-CN" sz="1800" b="1" kern="1200" dirty="0" smtClean="0"/>
            <a:t>的作用机制</a:t>
          </a:r>
          <a:endParaRPr lang="zh-CN" altLang="en-US" sz="1800" b="1" kern="1200" dirty="0"/>
        </a:p>
      </dsp:txBody>
      <dsp:txXfrm>
        <a:off x="1596327" y="3118846"/>
        <a:ext cx="5676480" cy="1417657"/>
      </dsp:txXfrm>
    </dsp:sp>
    <dsp:sp modelId="{AD4EE4BA-2A6B-4BCE-BDC4-EF88752D6266}">
      <dsp:nvSpPr>
        <dsp:cNvPr id="0" name=""/>
        <dsp:cNvSpPr/>
      </dsp:nvSpPr>
      <dsp:spPr>
        <a:xfrm>
          <a:off x="259163" y="3260612"/>
          <a:ext cx="1219766" cy="1134125"/>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7E5623-E70E-45EF-B26C-D7D1C7BA9FFB}">
      <dsp:nvSpPr>
        <dsp:cNvPr id="0" name=""/>
        <dsp:cNvSpPr/>
      </dsp:nvSpPr>
      <dsp:spPr>
        <a:xfrm rot="5400000">
          <a:off x="3583536" y="-1886952"/>
          <a:ext cx="732940" cy="469427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00000"/>
            </a:lnSpc>
            <a:spcBef>
              <a:spcPct val="0"/>
            </a:spcBef>
            <a:spcAft>
              <a:spcPct val="15000"/>
            </a:spcAft>
            <a:buChar char="••"/>
          </a:pPr>
          <a:r>
            <a:rPr lang="zh-CN" altLang="en-US" sz="1800" kern="1200" dirty="0" smtClean="0">
              <a:latin typeface="微软雅黑" pitchFamily="34" charset="-122"/>
              <a:ea typeface="微软雅黑" pitchFamily="34" charset="-122"/>
            </a:rPr>
            <a:t>推拿对肌肉功能状态的调节作用</a:t>
          </a:r>
          <a:endParaRPr lang="zh-CN" altLang="en-US" sz="1800" kern="1200" dirty="0">
            <a:latin typeface="微软雅黑" pitchFamily="34" charset="-122"/>
            <a:ea typeface="微软雅黑" pitchFamily="34" charset="-122"/>
          </a:endParaRPr>
        </a:p>
      </dsp:txBody>
      <dsp:txXfrm rot="5400000">
        <a:off x="3583536" y="-1886952"/>
        <a:ext cx="732940" cy="4694271"/>
      </dsp:txXfrm>
    </dsp:sp>
    <dsp:sp modelId="{6DF7412E-138D-4171-B054-A75B3A9086D4}">
      <dsp:nvSpPr>
        <dsp:cNvPr id="0" name=""/>
        <dsp:cNvSpPr/>
      </dsp:nvSpPr>
      <dsp:spPr>
        <a:xfrm>
          <a:off x="464302" y="2095"/>
          <a:ext cx="1138567" cy="9161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100000"/>
            </a:lnSpc>
            <a:spcBef>
              <a:spcPct val="0"/>
            </a:spcBef>
            <a:spcAft>
              <a:spcPct val="35000"/>
            </a:spcAft>
          </a:pPr>
          <a:r>
            <a:rPr lang="zh-CN" altLang="en-US" sz="2400" kern="1200" dirty="0" smtClean="0">
              <a:latin typeface="微软雅黑" pitchFamily="34" charset="-122"/>
              <a:ea typeface="微软雅黑" pitchFamily="34" charset="-122"/>
            </a:rPr>
            <a:t>一</a:t>
          </a:r>
          <a:endParaRPr lang="zh-CN" altLang="en-US" sz="2400" kern="1200" dirty="0">
            <a:latin typeface="微软雅黑" pitchFamily="34" charset="-122"/>
            <a:ea typeface="微软雅黑" pitchFamily="34" charset="-122"/>
          </a:endParaRPr>
        </a:p>
      </dsp:txBody>
      <dsp:txXfrm>
        <a:off x="464302" y="2095"/>
        <a:ext cx="1138567" cy="916175"/>
      </dsp:txXfrm>
    </dsp:sp>
    <dsp:sp modelId="{E5ACBDB4-EA28-4D65-B793-B8B910DCCDD2}">
      <dsp:nvSpPr>
        <dsp:cNvPr id="0" name=""/>
        <dsp:cNvSpPr/>
      </dsp:nvSpPr>
      <dsp:spPr>
        <a:xfrm rot="5400000">
          <a:off x="3583536" y="-948312"/>
          <a:ext cx="732940" cy="469427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00000"/>
            </a:lnSpc>
            <a:spcBef>
              <a:spcPct val="0"/>
            </a:spcBef>
            <a:spcAft>
              <a:spcPct val="15000"/>
            </a:spcAft>
            <a:buChar char="••"/>
          </a:pPr>
          <a:r>
            <a:rPr lang="zh-CN" altLang="en-US" sz="1800" kern="1200" dirty="0" smtClean="0">
              <a:latin typeface="微软雅黑" pitchFamily="34" charset="-122"/>
              <a:ea typeface="微软雅黑" pitchFamily="34" charset="-122"/>
            </a:rPr>
            <a:t>推拿对突出物位置的调节作用</a:t>
          </a:r>
          <a:endParaRPr lang="zh-CN" altLang="en-US" sz="1800" kern="1200" dirty="0">
            <a:latin typeface="微软雅黑" pitchFamily="34" charset="-122"/>
            <a:ea typeface="微软雅黑" pitchFamily="34" charset="-122"/>
          </a:endParaRPr>
        </a:p>
      </dsp:txBody>
      <dsp:txXfrm rot="5400000">
        <a:off x="3583536" y="-948312"/>
        <a:ext cx="732940" cy="4694271"/>
      </dsp:txXfrm>
    </dsp:sp>
    <dsp:sp modelId="{521CED57-52B9-437A-9032-DCB84BD255C3}">
      <dsp:nvSpPr>
        <dsp:cNvPr id="0" name=""/>
        <dsp:cNvSpPr/>
      </dsp:nvSpPr>
      <dsp:spPr>
        <a:xfrm>
          <a:off x="464302" y="964079"/>
          <a:ext cx="1138567" cy="9161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100000"/>
            </a:lnSpc>
            <a:spcBef>
              <a:spcPct val="0"/>
            </a:spcBef>
            <a:spcAft>
              <a:spcPct val="35000"/>
            </a:spcAft>
          </a:pPr>
          <a:r>
            <a:rPr lang="zh-CN" altLang="en-US" sz="2400" kern="1200" dirty="0" smtClean="0">
              <a:latin typeface="微软雅黑" pitchFamily="34" charset="-122"/>
              <a:ea typeface="微软雅黑" pitchFamily="34" charset="-122"/>
            </a:rPr>
            <a:t>二</a:t>
          </a:r>
          <a:endParaRPr lang="zh-CN" altLang="en-US" sz="2400" kern="1200" dirty="0">
            <a:latin typeface="微软雅黑" pitchFamily="34" charset="-122"/>
            <a:ea typeface="微软雅黑" pitchFamily="34" charset="-122"/>
          </a:endParaRPr>
        </a:p>
      </dsp:txBody>
      <dsp:txXfrm>
        <a:off x="464302" y="964079"/>
        <a:ext cx="1138567" cy="916175"/>
      </dsp:txXfrm>
    </dsp:sp>
    <dsp:sp modelId="{F9CB475A-22AA-4A2A-89E9-9D3C79AFF18F}">
      <dsp:nvSpPr>
        <dsp:cNvPr id="0" name=""/>
        <dsp:cNvSpPr/>
      </dsp:nvSpPr>
      <dsp:spPr>
        <a:xfrm rot="5400000">
          <a:off x="3583514" y="37037"/>
          <a:ext cx="732940" cy="46942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00000"/>
            </a:lnSpc>
            <a:spcBef>
              <a:spcPct val="0"/>
            </a:spcBef>
            <a:spcAft>
              <a:spcPct val="15000"/>
            </a:spcAft>
            <a:buChar char="••"/>
          </a:pPr>
          <a:r>
            <a:rPr lang="zh-CN" altLang="en-US" sz="1800" kern="1200" dirty="0" smtClean="0">
              <a:latin typeface="微软雅黑" pitchFamily="34" charset="-122"/>
              <a:ea typeface="微软雅黑" pitchFamily="34" charset="-122"/>
            </a:rPr>
            <a:t>推拿对肌腱、筋膜功能的调节作用</a:t>
          </a:r>
          <a:endParaRPr lang="zh-CN" altLang="en-US" sz="1800" kern="1200" dirty="0">
            <a:latin typeface="微软雅黑" pitchFamily="34" charset="-122"/>
            <a:ea typeface="微软雅黑" pitchFamily="34" charset="-122"/>
          </a:endParaRPr>
        </a:p>
      </dsp:txBody>
      <dsp:txXfrm rot="5400000">
        <a:off x="3583514" y="37037"/>
        <a:ext cx="732940" cy="4694228"/>
      </dsp:txXfrm>
    </dsp:sp>
    <dsp:sp modelId="{2722AB6A-8900-437E-BBED-5A38B63CBB8B}">
      <dsp:nvSpPr>
        <dsp:cNvPr id="0" name=""/>
        <dsp:cNvSpPr/>
      </dsp:nvSpPr>
      <dsp:spPr>
        <a:xfrm>
          <a:off x="464302" y="1926064"/>
          <a:ext cx="1138567" cy="9161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100000"/>
            </a:lnSpc>
            <a:spcBef>
              <a:spcPct val="0"/>
            </a:spcBef>
            <a:spcAft>
              <a:spcPct val="35000"/>
            </a:spcAft>
          </a:pPr>
          <a:r>
            <a:rPr lang="zh-CN" altLang="en-US" sz="2400" kern="1200" dirty="0" smtClean="0">
              <a:latin typeface="微软雅黑" pitchFamily="34" charset="-122"/>
              <a:ea typeface="微软雅黑" pitchFamily="34" charset="-122"/>
            </a:rPr>
            <a:t>三</a:t>
          </a:r>
          <a:endParaRPr lang="zh-CN" altLang="en-US" sz="2400" kern="1200" dirty="0">
            <a:latin typeface="微软雅黑" pitchFamily="34" charset="-122"/>
            <a:ea typeface="微软雅黑" pitchFamily="34" charset="-122"/>
          </a:endParaRPr>
        </a:p>
      </dsp:txBody>
      <dsp:txXfrm>
        <a:off x="464302" y="1926064"/>
        <a:ext cx="1138567" cy="916175"/>
      </dsp:txXfrm>
    </dsp:sp>
    <dsp:sp modelId="{041EB3B9-F29A-42EE-BC8F-E7971FE13A51}">
      <dsp:nvSpPr>
        <dsp:cNvPr id="0" name=""/>
        <dsp:cNvSpPr/>
      </dsp:nvSpPr>
      <dsp:spPr>
        <a:xfrm rot="5400000">
          <a:off x="3579899" y="951618"/>
          <a:ext cx="732940" cy="47808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00000"/>
            </a:lnSpc>
            <a:spcBef>
              <a:spcPct val="0"/>
            </a:spcBef>
            <a:spcAft>
              <a:spcPct val="15000"/>
            </a:spcAft>
            <a:buChar char="••"/>
          </a:pPr>
          <a:r>
            <a:rPr lang="zh-CN" altLang="en-US" sz="1800" kern="1200" dirty="0" smtClean="0">
              <a:latin typeface="微软雅黑" pitchFamily="34" charset="-122"/>
              <a:ea typeface="微软雅黑" pitchFamily="34" charset="-122"/>
            </a:rPr>
            <a:t>推拿对“筋出槽、骨错缝”的调节作用</a:t>
          </a:r>
          <a:endParaRPr lang="zh-CN" altLang="en-US" sz="1800" kern="1200" dirty="0">
            <a:latin typeface="微软雅黑" pitchFamily="34" charset="-122"/>
            <a:ea typeface="微软雅黑" pitchFamily="34" charset="-122"/>
          </a:endParaRPr>
        </a:p>
      </dsp:txBody>
      <dsp:txXfrm rot="5400000">
        <a:off x="3579899" y="951618"/>
        <a:ext cx="732940" cy="4780826"/>
      </dsp:txXfrm>
    </dsp:sp>
    <dsp:sp modelId="{036D7827-7587-42B1-9BD0-C27CC03C7928}">
      <dsp:nvSpPr>
        <dsp:cNvPr id="0" name=""/>
        <dsp:cNvSpPr/>
      </dsp:nvSpPr>
      <dsp:spPr>
        <a:xfrm>
          <a:off x="467936" y="2914690"/>
          <a:ext cx="1131327" cy="9161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100000"/>
            </a:lnSpc>
            <a:spcBef>
              <a:spcPct val="0"/>
            </a:spcBef>
            <a:spcAft>
              <a:spcPct val="35000"/>
            </a:spcAft>
          </a:pPr>
          <a:r>
            <a:rPr lang="zh-CN" altLang="en-US" sz="2400" kern="1200" dirty="0" smtClean="0">
              <a:latin typeface="微软雅黑" pitchFamily="34" charset="-122"/>
              <a:ea typeface="微软雅黑" pitchFamily="34" charset="-122"/>
            </a:rPr>
            <a:t>四</a:t>
          </a:r>
          <a:endParaRPr lang="zh-CN" altLang="en-US" sz="2400" kern="1200" dirty="0">
            <a:latin typeface="微软雅黑" pitchFamily="34" charset="-122"/>
            <a:ea typeface="微软雅黑" pitchFamily="34" charset="-122"/>
          </a:endParaRPr>
        </a:p>
      </dsp:txBody>
      <dsp:txXfrm>
        <a:off x="467936" y="2914690"/>
        <a:ext cx="1131327" cy="916175"/>
      </dsp:txXfrm>
    </dsp:sp>
    <dsp:sp modelId="{C7061A4E-2E13-4E1B-9032-F7F423D933C7}">
      <dsp:nvSpPr>
        <dsp:cNvPr id="0" name=""/>
        <dsp:cNvSpPr/>
      </dsp:nvSpPr>
      <dsp:spPr>
        <a:xfrm rot="5400000">
          <a:off x="3579908" y="1957372"/>
          <a:ext cx="732940" cy="470149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00000"/>
            </a:lnSpc>
            <a:spcBef>
              <a:spcPct val="0"/>
            </a:spcBef>
            <a:spcAft>
              <a:spcPct val="15000"/>
            </a:spcAft>
            <a:buChar char="••"/>
          </a:pPr>
          <a:r>
            <a:rPr lang="zh-CN" altLang="en-US" sz="1800" kern="1200" dirty="0" smtClean="0">
              <a:latin typeface="微软雅黑" pitchFamily="34" charset="-122"/>
              <a:ea typeface="微软雅黑" pitchFamily="34" charset="-122"/>
            </a:rPr>
            <a:t>推拿对组织修复的调节作用</a:t>
          </a:r>
          <a:endParaRPr lang="zh-CN" altLang="en-US" sz="1800" kern="1200" dirty="0">
            <a:latin typeface="微软雅黑" pitchFamily="34" charset="-122"/>
            <a:ea typeface="微软雅黑" pitchFamily="34" charset="-122"/>
          </a:endParaRPr>
        </a:p>
      </dsp:txBody>
      <dsp:txXfrm rot="5400000">
        <a:off x="3579908" y="1957372"/>
        <a:ext cx="732940" cy="4701495"/>
      </dsp:txXfrm>
    </dsp:sp>
    <dsp:sp modelId="{09BE1C84-E91A-4692-A63E-968D8E5095FE}">
      <dsp:nvSpPr>
        <dsp:cNvPr id="0" name=""/>
        <dsp:cNvSpPr/>
      </dsp:nvSpPr>
      <dsp:spPr>
        <a:xfrm>
          <a:off x="464302" y="3850032"/>
          <a:ext cx="1131327" cy="9161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100000"/>
            </a:lnSpc>
            <a:spcBef>
              <a:spcPct val="0"/>
            </a:spcBef>
            <a:spcAft>
              <a:spcPct val="35000"/>
            </a:spcAft>
          </a:pPr>
          <a:r>
            <a:rPr lang="zh-CN" altLang="en-US" sz="2400" kern="1200" dirty="0" smtClean="0">
              <a:latin typeface="微软雅黑" pitchFamily="34" charset="-122"/>
              <a:ea typeface="微软雅黑" pitchFamily="34" charset="-122"/>
            </a:rPr>
            <a:t>五</a:t>
          </a:r>
          <a:endParaRPr lang="zh-CN" altLang="en-US" sz="2400" kern="1200" dirty="0">
            <a:latin typeface="微软雅黑" pitchFamily="34" charset="-122"/>
            <a:ea typeface="微软雅黑" pitchFamily="34" charset="-122"/>
          </a:endParaRPr>
        </a:p>
      </dsp:txBody>
      <dsp:txXfrm>
        <a:off x="464302" y="3850032"/>
        <a:ext cx="1131327" cy="9161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BCE2AF-C8F5-40AF-AD5D-DF5478935E95}">
      <dsp:nvSpPr>
        <dsp:cNvPr id="0" name=""/>
        <dsp:cNvSpPr/>
      </dsp:nvSpPr>
      <dsp:spPr>
        <a:xfrm>
          <a:off x="0" y="34702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47C01B-6802-49ED-A851-654066B0707F}">
      <dsp:nvSpPr>
        <dsp:cNvPr id="0" name=""/>
        <dsp:cNvSpPr/>
      </dsp:nvSpPr>
      <dsp:spPr>
        <a:xfrm>
          <a:off x="304800" y="7539"/>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zh-CN" sz="2300" kern="1200" dirty="0" smtClean="0"/>
            <a:t>推拿加快静脉、淋巴回流</a:t>
          </a:r>
          <a:endParaRPr lang="zh-CN" altLang="en-US" sz="2300" kern="1200" dirty="0"/>
        </a:p>
      </dsp:txBody>
      <dsp:txXfrm>
        <a:off x="304800" y="7539"/>
        <a:ext cx="4267200" cy="678960"/>
      </dsp:txXfrm>
    </dsp:sp>
    <dsp:sp modelId="{708C6DEE-E081-4B35-BBAB-DEE2B9BBE420}">
      <dsp:nvSpPr>
        <dsp:cNvPr id="0" name=""/>
        <dsp:cNvSpPr/>
      </dsp:nvSpPr>
      <dsp:spPr>
        <a:xfrm>
          <a:off x="0" y="139030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CEB188-AB06-49EA-AF75-9F573CAA79F0}">
      <dsp:nvSpPr>
        <dsp:cNvPr id="0" name=""/>
        <dsp:cNvSpPr/>
      </dsp:nvSpPr>
      <dsp:spPr>
        <a:xfrm>
          <a:off x="304800" y="1050820"/>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zh-CN" sz="2300" kern="1200" dirty="0" smtClean="0"/>
            <a:t>推拿促进炎症因子吸收和稀释</a:t>
          </a:r>
          <a:endParaRPr lang="zh-CN" altLang="en-US" sz="2300" kern="1200" dirty="0"/>
        </a:p>
      </dsp:txBody>
      <dsp:txXfrm>
        <a:off x="304800" y="1050820"/>
        <a:ext cx="4267200" cy="678960"/>
      </dsp:txXfrm>
    </dsp:sp>
    <dsp:sp modelId="{82991CF2-C012-4191-8E1E-1526BA137EE5}">
      <dsp:nvSpPr>
        <dsp:cNvPr id="0" name=""/>
        <dsp:cNvSpPr/>
      </dsp:nvSpPr>
      <dsp:spPr>
        <a:xfrm>
          <a:off x="0" y="243358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11331F-6C43-4CB7-99C5-4F65D8BE3275}">
      <dsp:nvSpPr>
        <dsp:cNvPr id="0" name=""/>
        <dsp:cNvSpPr/>
      </dsp:nvSpPr>
      <dsp:spPr>
        <a:xfrm>
          <a:off x="304800" y="2094100"/>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zh-CN" sz="2300" kern="1200" dirty="0" smtClean="0"/>
            <a:t>推拿整合各级疼痛信号</a:t>
          </a:r>
          <a:endParaRPr lang="zh-CN" altLang="en-US" sz="2300" kern="1200" dirty="0"/>
        </a:p>
      </dsp:txBody>
      <dsp:txXfrm>
        <a:off x="304800" y="2094100"/>
        <a:ext cx="4267200" cy="678960"/>
      </dsp:txXfrm>
    </dsp:sp>
    <dsp:sp modelId="{5A5F7030-B570-456E-9FD2-E196DDDA46C5}">
      <dsp:nvSpPr>
        <dsp:cNvPr id="0" name=""/>
        <dsp:cNvSpPr/>
      </dsp:nvSpPr>
      <dsp:spPr>
        <a:xfrm>
          <a:off x="0" y="347686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E4F147-EBB4-4F5D-9715-2C4AC3AE26EA}">
      <dsp:nvSpPr>
        <dsp:cNvPr id="0" name=""/>
        <dsp:cNvSpPr/>
      </dsp:nvSpPr>
      <dsp:spPr>
        <a:xfrm>
          <a:off x="304800" y="3137380"/>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zh-CN" sz="2300" kern="1200" dirty="0" smtClean="0"/>
            <a:t>推拿的生物力学效应</a:t>
          </a:r>
          <a:endParaRPr lang="zh-CN" altLang="en-US" sz="2300" kern="1200" dirty="0"/>
        </a:p>
      </dsp:txBody>
      <dsp:txXfrm>
        <a:off x="304800" y="3137380"/>
        <a:ext cx="4267200" cy="6789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E45966-3376-4713-8CA8-46B606D45E5E}" type="datetimeFigureOut">
              <a:rPr lang="zh-CN" altLang="en-US" smtClean="0"/>
              <a:pPr/>
              <a:t>2017/8/25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9053C3-CB47-4A33-A572-0BFA8B99064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通过板书形式强调本节课学习目的：</a:t>
            </a:r>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总结</a:t>
            </a:r>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4</a:t>
            </a:fld>
            <a:endParaRPr lang="zh-CN" altLang="en-US"/>
          </a:p>
        </p:txBody>
      </p:sp>
    </p:spTree>
    <p:extLst>
      <p:ext uri="{BB962C8B-B14F-4D97-AF65-F5344CB8AC3E}">
        <p14:creationId xmlns:p14="http://schemas.microsoft.com/office/powerpoint/2010/main" xmlns="" val="138407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6</a:t>
            </a:fld>
            <a:endParaRPr lang="zh-CN" altLang="en-US"/>
          </a:p>
        </p:txBody>
      </p:sp>
    </p:spTree>
    <p:extLst>
      <p:ext uri="{BB962C8B-B14F-4D97-AF65-F5344CB8AC3E}">
        <p14:creationId xmlns:p14="http://schemas.microsoft.com/office/powerpoint/2010/main" xmlns="" val="185767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A6C9254-1C5D-440A-9FE6-8D7BE1EEBDB9}" type="datetimeFigureOut">
              <a:rPr lang="zh-CN" altLang="en-US"/>
              <a:pPr>
                <a:defRPr/>
              </a:pPr>
              <a:t>2017/8/25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A9BD023-196A-4825-8394-374776B415DE}"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D8B3701-064E-4E23-B13B-1A2CD600D8ED}" type="datetimeFigureOut">
              <a:rPr lang="zh-CN" altLang="en-US"/>
              <a:pPr>
                <a:defRPr/>
              </a:pPr>
              <a:t>2017/8/25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6EA1B41-06BD-4160-8831-F7DBB053C235}"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26BD549-5DD4-402D-A081-8BFB651CDFD5}" type="datetimeFigureOut">
              <a:rPr lang="zh-CN" altLang="en-US"/>
              <a:pPr>
                <a:defRPr/>
              </a:pPr>
              <a:t>2017/8/25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C687C32-1471-4A92-9E96-F26DFE586EA3}"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0FC9BCC-3431-4B91-A893-D192FD17E32F}" type="datetimeFigureOut">
              <a:rPr lang="zh-CN" altLang="en-US"/>
              <a:pPr>
                <a:defRPr/>
              </a:pPr>
              <a:t>2017/8/25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2F03BF-7865-46D5-8D8C-23592A21326B}"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066385B-60E6-4AEA-9A14-05E3551AAD87}" type="datetimeFigureOut">
              <a:rPr lang="zh-CN" altLang="en-US"/>
              <a:pPr>
                <a:defRPr/>
              </a:pPr>
              <a:t>2017/8/25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71A0989-1F43-4C84-9B84-AF243C7AD94E}"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E8FA34A-FA7E-4729-BF36-B1E8CF7E0DAB}" type="datetimeFigureOut">
              <a:rPr lang="zh-CN" altLang="en-US"/>
              <a:pPr>
                <a:defRPr/>
              </a:pPr>
              <a:t>2017/8/25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CBCCEB6-44DC-44EF-A01E-CF95122084B5}"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540BE53-B066-4B7E-A54F-69A01BD0EEC2}" type="datetimeFigureOut">
              <a:rPr lang="zh-CN" altLang="en-US"/>
              <a:pPr>
                <a:defRPr/>
              </a:pPr>
              <a:t>2017/8/25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FE17A18-A447-4457-BB9A-3749FF6B2AB5}"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554D470-069A-4A71-8C13-A454401B283D}" type="datetimeFigureOut">
              <a:rPr lang="zh-CN" altLang="en-US"/>
              <a:pPr>
                <a:defRPr/>
              </a:pPr>
              <a:t>2017/8/25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E04A485-E926-475D-B753-EA31C02591F0}"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A21F3CA-91BE-4F7A-8849-9E914C3375AD}" type="datetimeFigureOut">
              <a:rPr lang="zh-CN" altLang="en-US"/>
              <a:pPr>
                <a:defRPr/>
              </a:pPr>
              <a:t>2017/8/25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54FB973-FFEA-497C-8EDE-AC3EC36BBB09}"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CA7BEE2-6AB0-4284-B25B-D026C74E46AA}" type="datetimeFigureOut">
              <a:rPr lang="zh-CN" altLang="en-US"/>
              <a:pPr>
                <a:defRPr/>
              </a:pPr>
              <a:t>2017/8/25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CF35862-24FB-4535-BFDF-CF1442096006}"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74FF58C-52B8-446F-81C6-38785066ABB2}" type="datetimeFigureOut">
              <a:rPr lang="zh-CN" altLang="en-US"/>
              <a:pPr>
                <a:defRPr/>
              </a:pPr>
              <a:t>2017/8/25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B82DE18-3665-4FE0-ACEE-4DD1F8A17EAA}"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5343CD6-4BA0-4FE5-A5F7-2CDF0AB34194}" type="datetimeFigureOut">
              <a:rPr lang="zh-CN" altLang="en-US"/>
              <a:pPr>
                <a:defRPr/>
              </a:pPr>
              <a:t>2017/8/25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A1EF20B-B248-4B82-84E9-27870A01921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5.png"/><Relationship Id="rId7" Type="http://schemas.openxmlformats.org/officeDocument/2006/relationships/diagramQuickStyle" Target="../diagrams/quickStyle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10" Type="http://schemas.microsoft.com/office/2007/relationships/diagramDrawing" Target="../diagrams/drawing4.xml"/><Relationship Id="rId4" Type="http://schemas.openxmlformats.org/officeDocument/2006/relationships/image" Target="../media/image4.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cstate="print"/>
          <a:srcRect/>
          <a:stretch>
            <a:fillRect/>
          </a:stretch>
        </p:blipFill>
        <p:spPr bwMode="auto">
          <a:xfrm>
            <a:off x="3786183" y="2678907"/>
            <a:ext cx="1457325" cy="267893"/>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2571750" y="2400300"/>
            <a:ext cx="4000500" cy="342900"/>
          </a:xfrm>
          <a:prstGeom prst="rect">
            <a:avLst/>
          </a:prstGeom>
          <a:noFill/>
          <a:ln w="9525">
            <a:noFill/>
            <a:miter lim="800000"/>
            <a:headEnd/>
            <a:tailEnd/>
          </a:ln>
          <a:effectLst/>
        </p:spPr>
      </p:pic>
      <p:sp>
        <p:nvSpPr>
          <p:cNvPr id="5" name="TextBox 3"/>
          <p:cNvSpPr txBox="1">
            <a:spLocks noChangeArrowheads="1"/>
          </p:cNvSpPr>
          <p:nvPr/>
        </p:nvSpPr>
        <p:spPr bwMode="auto">
          <a:xfrm>
            <a:off x="1691680" y="1808802"/>
            <a:ext cx="5786478" cy="1477328"/>
          </a:xfrm>
          <a:prstGeom prst="rect">
            <a:avLst/>
          </a:prstGeom>
          <a:noFill/>
          <a:ln w="9525">
            <a:noFill/>
            <a:miter lim="800000"/>
            <a:headEnd/>
            <a:tailEnd/>
          </a:ln>
        </p:spPr>
        <p:txBody>
          <a:bodyPr wrap="square">
            <a:spAutoFit/>
          </a:bodyPr>
          <a:lstStyle/>
          <a:p>
            <a:r>
              <a:rPr lang="zh-CN" altLang="en-US" sz="5400" b="1" dirty="0" smtClean="0">
                <a:latin typeface="黑体" pitchFamily="49" charset="-122"/>
                <a:ea typeface="黑体" pitchFamily="49" charset="-122"/>
              </a:rPr>
              <a:t>推拿新进展</a:t>
            </a:r>
            <a:endParaRPr lang="en-US" altLang="zh-CN" sz="5400" b="1" dirty="0" smtClean="0">
              <a:latin typeface="黑体" pitchFamily="49" charset="-122"/>
              <a:ea typeface="黑体" pitchFamily="49" charset="-122"/>
            </a:endParaRPr>
          </a:p>
          <a:p>
            <a:r>
              <a:rPr lang="en-US" altLang="zh-CN" sz="3600" b="1" dirty="0" smtClean="0">
                <a:latin typeface="黑体" pitchFamily="49" charset="-122"/>
                <a:ea typeface="黑体" pitchFamily="49" charset="-122"/>
              </a:rPr>
              <a:t>   -</a:t>
            </a:r>
            <a:r>
              <a:rPr lang="zh-CN" altLang="en-US" sz="3600" dirty="0" smtClean="0">
                <a:latin typeface="黑体" pitchFamily="49" charset="-122"/>
                <a:ea typeface="黑体" pitchFamily="49" charset="-122"/>
              </a:rPr>
              <a:t>推拿对运动系统的影响</a:t>
            </a:r>
            <a:endParaRPr lang="zh-CN" altLang="en-US" sz="3600" b="1" dirty="0">
              <a:latin typeface="黑体" pitchFamily="49" charset="-122"/>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 y="0"/>
            <a:ext cx="314325" cy="51435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l="11594" r="11594"/>
          <a:stretch>
            <a:fillRect/>
          </a:stretch>
        </p:blipFill>
        <p:spPr bwMode="auto">
          <a:xfrm>
            <a:off x="-32" y="0"/>
            <a:ext cx="7884400" cy="983114"/>
          </a:xfrm>
          <a:prstGeom prst="rect">
            <a:avLst/>
          </a:prstGeom>
          <a:noFill/>
          <a:ln w="9525">
            <a:noFill/>
            <a:miter lim="800000"/>
            <a:headEnd/>
            <a:tailEnd/>
          </a:ln>
          <a:effectLst/>
        </p:spPr>
      </p:pic>
      <p:sp>
        <p:nvSpPr>
          <p:cNvPr id="12" name="TextBox 1"/>
          <p:cNvSpPr txBox="1">
            <a:spLocks noChangeArrowheads="1"/>
          </p:cNvSpPr>
          <p:nvPr/>
        </p:nvSpPr>
        <p:spPr bwMode="auto">
          <a:xfrm>
            <a:off x="785786" y="142858"/>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二、推拿调节运动系统的效应</a:t>
            </a:r>
            <a:endParaRPr lang="zh-CN" altLang="en-US" sz="2800" dirty="0">
              <a:latin typeface="黑体" pitchFamily="49" charset="-122"/>
              <a:ea typeface="黑体" pitchFamily="49" charset="-122"/>
            </a:endParaRPr>
          </a:p>
        </p:txBody>
      </p:sp>
      <p:sp>
        <p:nvSpPr>
          <p:cNvPr id="15" name="矩形 14"/>
          <p:cNvSpPr/>
          <p:nvPr/>
        </p:nvSpPr>
        <p:spPr>
          <a:xfrm>
            <a:off x="827584" y="1059582"/>
            <a:ext cx="5755102" cy="1200329"/>
          </a:xfrm>
          <a:prstGeom prst="rect">
            <a:avLst/>
          </a:prstGeom>
        </p:spPr>
        <p:txBody>
          <a:bodyPr wrap="none">
            <a:spAutoFit/>
          </a:bodyPr>
          <a:lstStyle/>
          <a:p>
            <a:r>
              <a:rPr lang="en-US" altLang="zh-CN" sz="2400" b="1" dirty="0" smtClean="0">
                <a:solidFill>
                  <a:prstClr val="black"/>
                </a:solidFill>
                <a:latin typeface="宋体" pitchFamily="2" charset="-122"/>
              </a:rPr>
              <a:t>4.</a:t>
            </a:r>
            <a:r>
              <a:rPr lang="zh-CN" altLang="en-US" sz="2400" b="1" dirty="0" smtClean="0">
                <a:solidFill>
                  <a:prstClr val="black"/>
                </a:solidFill>
                <a:latin typeface="宋体" pitchFamily="2" charset="-122"/>
              </a:rPr>
              <a:t>推拿对“筋出槽、骨错缝”的调节作用</a:t>
            </a:r>
          </a:p>
          <a:p>
            <a:endParaRPr lang="zh-CN" altLang="en-US" sz="2400" b="1" dirty="0" smtClean="0">
              <a:solidFill>
                <a:prstClr val="black"/>
              </a:solidFill>
              <a:latin typeface="宋体" pitchFamily="2" charset="-122"/>
            </a:endParaRPr>
          </a:p>
          <a:p>
            <a:pPr lvl="0"/>
            <a:endParaRPr lang="zh-CN" altLang="en-US" sz="2400" b="1" dirty="0" smtClean="0">
              <a:solidFill>
                <a:prstClr val="black"/>
              </a:solidFill>
              <a:latin typeface="宋体" pitchFamily="2" charset="-122"/>
            </a:endParaRPr>
          </a:p>
        </p:txBody>
      </p:sp>
      <p:sp>
        <p:nvSpPr>
          <p:cNvPr id="9" name="圆角矩形 8"/>
          <p:cNvSpPr/>
          <p:nvPr/>
        </p:nvSpPr>
        <p:spPr>
          <a:xfrm>
            <a:off x="904152" y="1707654"/>
            <a:ext cx="1296144" cy="6480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筋出槽</a:t>
            </a:r>
            <a:endParaRPr lang="zh-CN" altLang="en-US" sz="2000" dirty="0">
              <a:latin typeface="微软雅黑" pitchFamily="34" charset="-122"/>
              <a:ea typeface="微软雅黑" pitchFamily="34" charset="-122"/>
            </a:endParaRPr>
          </a:p>
        </p:txBody>
      </p:sp>
      <p:sp>
        <p:nvSpPr>
          <p:cNvPr id="10" name="圆角矩形 9"/>
          <p:cNvSpPr/>
          <p:nvPr/>
        </p:nvSpPr>
        <p:spPr>
          <a:xfrm>
            <a:off x="2704352" y="1707654"/>
            <a:ext cx="1296144" cy="6480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骨错缝</a:t>
            </a:r>
            <a:endParaRPr lang="zh-CN" altLang="en-US" sz="2000" dirty="0">
              <a:latin typeface="微软雅黑" pitchFamily="34" charset="-122"/>
              <a:ea typeface="微软雅黑" pitchFamily="34" charset="-122"/>
            </a:endParaRPr>
          </a:p>
        </p:txBody>
      </p:sp>
      <p:sp>
        <p:nvSpPr>
          <p:cNvPr id="13" name="矩形 12"/>
          <p:cNvSpPr/>
          <p:nvPr/>
        </p:nvSpPr>
        <p:spPr>
          <a:xfrm>
            <a:off x="971600" y="4029912"/>
            <a:ext cx="3312368" cy="738664"/>
          </a:xfrm>
          <a:prstGeom prst="rect">
            <a:avLst/>
          </a:prstGeom>
          <a:ln>
            <a:solidFill>
              <a:srgbClr val="00B050"/>
            </a:solidFill>
          </a:ln>
        </p:spPr>
        <p:txBody>
          <a:bodyPr wrap="square">
            <a:spAutoFit/>
          </a:bodyPr>
          <a:lstStyle/>
          <a:p>
            <a:pPr algn="ctr">
              <a:lnSpc>
                <a:spcPct val="150000"/>
              </a:lnSpc>
            </a:pPr>
            <a:r>
              <a:rPr lang="zh-CN" altLang="zh-CN" sz="1400" dirty="0" smtClean="0"/>
              <a:t>骶骼关节扭挫伤、腰椎小关节滑膜嵌顿、胸肋关节绞杂、第五胸椎综合症等</a:t>
            </a:r>
            <a:endParaRPr lang="zh-CN" altLang="en-US" sz="1400" dirty="0"/>
          </a:p>
        </p:txBody>
      </p:sp>
      <p:cxnSp>
        <p:nvCxnSpPr>
          <p:cNvPr id="17" name="直接箭头连接符 16"/>
          <p:cNvCxnSpPr>
            <a:stCxn id="9" idx="2"/>
            <a:endCxn id="20" idx="0"/>
          </p:cNvCxnSpPr>
          <p:nvPr/>
        </p:nvCxnSpPr>
        <p:spPr>
          <a:xfrm>
            <a:off x="1552224" y="2355726"/>
            <a:ext cx="936104" cy="378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0" idx="2"/>
            <a:endCxn id="20" idx="0"/>
          </p:cNvCxnSpPr>
          <p:nvPr/>
        </p:nvCxnSpPr>
        <p:spPr>
          <a:xfrm flipH="1">
            <a:off x="2488328" y="2355726"/>
            <a:ext cx="864096" cy="378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1624232" y="2733768"/>
            <a:ext cx="1728192" cy="8640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itchFamily="34" charset="-122"/>
                <a:ea typeface="微软雅黑" pitchFamily="34" charset="-122"/>
              </a:rPr>
              <a:t>筋膜、韧带位置的改变；</a:t>
            </a:r>
            <a:endParaRPr lang="en-US" altLang="zh-CN" sz="2000" dirty="0" smtClean="0">
              <a:latin typeface="微软雅黑" pitchFamily="34" charset="-122"/>
              <a:ea typeface="微软雅黑" pitchFamily="34" charset="-122"/>
            </a:endParaRPr>
          </a:p>
          <a:p>
            <a:pPr algn="ctr"/>
            <a:r>
              <a:rPr lang="zh-CN" altLang="en-US" sz="2000" dirty="0" smtClean="0">
                <a:latin typeface="微软雅黑" pitchFamily="34" charset="-122"/>
                <a:ea typeface="微软雅黑" pitchFamily="34" charset="-122"/>
              </a:rPr>
              <a:t>骨位置错乱</a:t>
            </a:r>
          </a:p>
        </p:txBody>
      </p:sp>
      <p:sp>
        <p:nvSpPr>
          <p:cNvPr id="24" name="下箭头 23"/>
          <p:cNvSpPr/>
          <p:nvPr/>
        </p:nvSpPr>
        <p:spPr>
          <a:xfrm>
            <a:off x="2200296" y="3705876"/>
            <a:ext cx="504056" cy="27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左箭头 24"/>
          <p:cNvSpPr/>
          <p:nvPr/>
        </p:nvSpPr>
        <p:spPr>
          <a:xfrm>
            <a:off x="3640456" y="2355726"/>
            <a:ext cx="720080" cy="3780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4648568" y="2247714"/>
            <a:ext cx="1080120" cy="54006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itchFamily="34" charset="-122"/>
                <a:ea typeface="微软雅黑" pitchFamily="34" charset="-122"/>
              </a:rPr>
              <a:t>推拿</a:t>
            </a:r>
            <a:endParaRPr lang="en-US" altLang="zh-CN" dirty="0" smtClean="0">
              <a:latin typeface="微软雅黑" pitchFamily="34" charset="-122"/>
              <a:ea typeface="微软雅黑" pitchFamily="34" charset="-122"/>
            </a:endParaRPr>
          </a:p>
          <a:p>
            <a:pPr algn="ctr"/>
            <a:r>
              <a:rPr lang="zh-CN" altLang="en-US" dirty="0" smtClean="0">
                <a:latin typeface="微软雅黑" pitchFamily="34" charset="-122"/>
                <a:ea typeface="微软雅黑" pitchFamily="34" charset="-122"/>
              </a:rPr>
              <a:t>手法</a:t>
            </a:r>
            <a:endParaRPr lang="zh-CN" altLang="en-US" dirty="0">
              <a:latin typeface="微软雅黑" pitchFamily="34" charset="-122"/>
              <a:ea typeface="微软雅黑" pitchFamily="34" charset="-122"/>
            </a:endParaRPr>
          </a:p>
        </p:txBody>
      </p:sp>
      <p:sp>
        <p:nvSpPr>
          <p:cNvPr id="27" name="TextBox 26"/>
          <p:cNvSpPr txBox="1"/>
          <p:nvPr/>
        </p:nvSpPr>
        <p:spPr>
          <a:xfrm>
            <a:off x="2632344" y="2301721"/>
            <a:ext cx="1368152" cy="584775"/>
          </a:xfrm>
          <a:prstGeom prst="rect">
            <a:avLst/>
          </a:prstGeom>
          <a:noFill/>
        </p:spPr>
        <p:txBody>
          <a:bodyPr wrap="square" rtlCol="0">
            <a:spAutoFit/>
          </a:bodyPr>
          <a:lstStyle/>
          <a:p>
            <a:r>
              <a:rPr lang="en-US" altLang="zh-CN" sz="3200" b="1" dirty="0" smtClean="0">
                <a:solidFill>
                  <a:srgbClr val="FF0000"/>
                </a:solidFill>
              </a:rPr>
              <a:t>×</a:t>
            </a:r>
            <a:endParaRPr lang="zh-CN" altLang="en-US" sz="3200" b="1" dirty="0">
              <a:solidFill>
                <a:srgbClr val="FF0000"/>
              </a:solidFill>
            </a:endParaRPr>
          </a:p>
        </p:txBody>
      </p:sp>
      <p:sp>
        <p:nvSpPr>
          <p:cNvPr id="28" name="TextBox 27"/>
          <p:cNvSpPr txBox="1"/>
          <p:nvPr/>
        </p:nvSpPr>
        <p:spPr>
          <a:xfrm>
            <a:off x="1696240" y="2301721"/>
            <a:ext cx="1368152" cy="584775"/>
          </a:xfrm>
          <a:prstGeom prst="rect">
            <a:avLst/>
          </a:prstGeom>
          <a:noFill/>
        </p:spPr>
        <p:txBody>
          <a:bodyPr wrap="square" rtlCol="0">
            <a:spAutoFit/>
          </a:bodyPr>
          <a:lstStyle/>
          <a:p>
            <a:r>
              <a:rPr lang="en-US" altLang="zh-CN" sz="3200" b="1" dirty="0" smtClean="0">
                <a:solidFill>
                  <a:srgbClr val="FF0000"/>
                </a:solidFill>
              </a:rPr>
              <a:t>×</a:t>
            </a:r>
            <a:endParaRPr lang="zh-CN" altLang="en-US" sz="3200" b="1" dirty="0">
              <a:solidFill>
                <a:srgbClr val="FF0000"/>
              </a:solidFill>
            </a:endParaRPr>
          </a:p>
        </p:txBody>
      </p:sp>
      <p:sp>
        <p:nvSpPr>
          <p:cNvPr id="21" name="云形标注 20"/>
          <p:cNvSpPr/>
          <p:nvPr/>
        </p:nvSpPr>
        <p:spPr>
          <a:xfrm>
            <a:off x="6876256" y="1059582"/>
            <a:ext cx="1728192" cy="8640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筋骨并重思想</a:t>
            </a:r>
            <a:endParaRPr lang="zh-CN" altLang="en-US" b="1" dirty="0"/>
          </a:p>
        </p:txBody>
      </p:sp>
      <p:pic>
        <p:nvPicPr>
          <p:cNvPr id="22" name="Picture 4" descr="c:\users\user\appdata\roaming\360se6\User Data\temp\20131125124539-1744683095.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16720" y="2193708"/>
            <a:ext cx="571504" cy="418621"/>
          </a:xfrm>
          <a:prstGeom prst="rect">
            <a:avLst/>
          </a:prstGeom>
          <a:noFill/>
        </p:spPr>
      </p:pic>
      <p:sp>
        <p:nvSpPr>
          <p:cNvPr id="23" name="TextBox 22"/>
          <p:cNvSpPr txBox="1"/>
          <p:nvPr/>
        </p:nvSpPr>
        <p:spPr>
          <a:xfrm>
            <a:off x="6588224" y="2710030"/>
            <a:ext cx="2412776" cy="161582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buFont typeface="+mj-lt"/>
              <a:buAutoNum type="arabicPeriod"/>
            </a:pPr>
            <a:r>
              <a:rPr lang="zh-CN" altLang="en-US" sz="1100" dirty="0" smtClean="0">
                <a:solidFill>
                  <a:schemeClr val="tx1"/>
                </a:solidFill>
              </a:rPr>
              <a:t>介绍软组织损伤后的病理变化。</a:t>
            </a:r>
          </a:p>
          <a:p>
            <a:pPr>
              <a:lnSpc>
                <a:spcPct val="150000"/>
              </a:lnSpc>
              <a:buFont typeface="+mj-lt"/>
              <a:buAutoNum type="arabicPeriod"/>
            </a:pPr>
            <a:r>
              <a:rPr lang="zh-CN" altLang="en-US" sz="1100" dirty="0" smtClean="0">
                <a:solidFill>
                  <a:schemeClr val="tx1"/>
                </a:solidFill>
              </a:rPr>
              <a:t>推拿对肌腱、筋膜功能的调节作用的主要切入途径（松解黏连）。</a:t>
            </a:r>
          </a:p>
          <a:p>
            <a:pPr>
              <a:lnSpc>
                <a:spcPct val="150000"/>
              </a:lnSpc>
              <a:buFont typeface="+mj-lt"/>
              <a:buAutoNum type="arabicPeriod"/>
            </a:pPr>
            <a:r>
              <a:rPr lang="zh-CN" altLang="en-US" sz="1100" dirty="0" smtClean="0">
                <a:solidFill>
                  <a:schemeClr val="tx1"/>
                </a:solidFill>
              </a:rPr>
              <a:t>介绍手法选择的依据，如：弹、拨手法。帮助学生理解手法对肌腱、筋膜功能的影响。。</a:t>
            </a:r>
          </a:p>
        </p:txBody>
      </p:sp>
      <p:sp>
        <p:nvSpPr>
          <p:cNvPr id="29" name="矩形 28"/>
          <p:cNvSpPr/>
          <p:nvPr/>
        </p:nvSpPr>
        <p:spPr>
          <a:xfrm>
            <a:off x="7202388" y="2370851"/>
            <a:ext cx="1186036" cy="369332"/>
          </a:xfrm>
          <a:prstGeom prst="rect">
            <a:avLst/>
          </a:prstGeom>
        </p:spPr>
        <p:txBody>
          <a:bodyPr wrap="square">
            <a:spAutoFit/>
          </a:bodyPr>
          <a:lstStyle/>
          <a:p>
            <a:pPr lvl="0"/>
            <a:r>
              <a:rPr lang="zh-CN" altLang="en-US" b="1" dirty="0" smtClean="0">
                <a:solidFill>
                  <a:prstClr val="black"/>
                </a:solidFill>
                <a:latin typeface="宋体" pitchFamily="2" charset="-122"/>
              </a:rPr>
              <a:t>教师指导</a:t>
            </a:r>
            <a:endParaRPr lang="zh-CN" altLang="en-US" b="1" dirty="0">
              <a:solidFill>
                <a:prstClr val="black"/>
              </a:solidFill>
              <a:latin typeface="宋体" pitchFamily="2" charset="-122"/>
            </a:endParaRPr>
          </a:p>
        </p:txBody>
      </p:sp>
      <p:sp>
        <p:nvSpPr>
          <p:cNvPr id="30" name="六角星 29"/>
          <p:cNvSpPr/>
          <p:nvPr/>
        </p:nvSpPr>
        <p:spPr>
          <a:xfrm>
            <a:off x="7024464" y="2396282"/>
            <a:ext cx="216024" cy="2160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 y="0"/>
            <a:ext cx="314325" cy="51435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l="11594" r="11594"/>
          <a:stretch>
            <a:fillRect/>
          </a:stretch>
        </p:blipFill>
        <p:spPr bwMode="auto">
          <a:xfrm>
            <a:off x="-32" y="0"/>
            <a:ext cx="7956408" cy="983114"/>
          </a:xfrm>
          <a:prstGeom prst="rect">
            <a:avLst/>
          </a:prstGeom>
          <a:noFill/>
          <a:ln w="9525">
            <a:noFill/>
            <a:miter lim="800000"/>
            <a:headEnd/>
            <a:tailEnd/>
          </a:ln>
          <a:effectLst/>
        </p:spPr>
      </p:pic>
      <p:sp>
        <p:nvSpPr>
          <p:cNvPr id="12" name="TextBox 1"/>
          <p:cNvSpPr txBox="1">
            <a:spLocks noChangeArrowheads="1"/>
          </p:cNvSpPr>
          <p:nvPr/>
        </p:nvSpPr>
        <p:spPr bwMode="auto">
          <a:xfrm>
            <a:off x="785786" y="142858"/>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二、推拿调节运动系统的效应</a:t>
            </a:r>
            <a:endParaRPr lang="zh-CN" altLang="en-US" sz="2800" dirty="0">
              <a:latin typeface="黑体" pitchFamily="49" charset="-122"/>
              <a:ea typeface="黑体" pitchFamily="49" charset="-122"/>
            </a:endParaRPr>
          </a:p>
        </p:txBody>
      </p:sp>
      <p:sp>
        <p:nvSpPr>
          <p:cNvPr id="15" name="矩形 14"/>
          <p:cNvSpPr/>
          <p:nvPr/>
        </p:nvSpPr>
        <p:spPr>
          <a:xfrm>
            <a:off x="666469" y="1059582"/>
            <a:ext cx="4208203" cy="1200329"/>
          </a:xfrm>
          <a:prstGeom prst="rect">
            <a:avLst/>
          </a:prstGeom>
        </p:spPr>
        <p:txBody>
          <a:bodyPr wrap="none">
            <a:spAutoFit/>
          </a:bodyPr>
          <a:lstStyle/>
          <a:p>
            <a:r>
              <a:rPr lang="en-US" altLang="zh-CN" sz="2400" b="1" dirty="0" smtClean="0">
                <a:solidFill>
                  <a:prstClr val="black"/>
                </a:solidFill>
                <a:latin typeface="宋体" pitchFamily="2" charset="-122"/>
              </a:rPr>
              <a:t>5.</a:t>
            </a:r>
            <a:r>
              <a:rPr lang="zh-CN" altLang="en-US" sz="2400" b="1" dirty="0" smtClean="0">
                <a:solidFill>
                  <a:prstClr val="black"/>
                </a:solidFill>
                <a:latin typeface="宋体" pitchFamily="2" charset="-122"/>
              </a:rPr>
              <a:t>推拿对组织修复的调节作用</a:t>
            </a:r>
          </a:p>
          <a:p>
            <a:endParaRPr lang="zh-CN" altLang="en-US" sz="2400" b="1" dirty="0" smtClean="0">
              <a:solidFill>
                <a:prstClr val="black"/>
              </a:solidFill>
              <a:latin typeface="宋体" pitchFamily="2" charset="-122"/>
            </a:endParaRPr>
          </a:p>
          <a:p>
            <a:pPr lvl="0"/>
            <a:endParaRPr lang="zh-CN" altLang="en-US" sz="2400" b="1" dirty="0" smtClean="0">
              <a:solidFill>
                <a:prstClr val="black"/>
              </a:solidFill>
              <a:latin typeface="宋体" pitchFamily="2" charset="-122"/>
            </a:endParaRPr>
          </a:p>
        </p:txBody>
      </p:sp>
      <p:sp>
        <p:nvSpPr>
          <p:cNvPr id="9" name="矩形 8"/>
          <p:cNvSpPr/>
          <p:nvPr/>
        </p:nvSpPr>
        <p:spPr>
          <a:xfrm>
            <a:off x="3150749" y="2895787"/>
            <a:ext cx="2736304"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zh-CN" altLang="zh-CN" sz="1600" dirty="0" smtClean="0">
                <a:latin typeface="微软雅黑" pitchFamily="34" charset="-122"/>
                <a:ea typeface="微软雅黑" pitchFamily="34" charset="-122"/>
              </a:rPr>
              <a:t>血液运输供给修复所用</a:t>
            </a:r>
            <a:endParaRPr lang="en-US" altLang="zh-CN" sz="1600" dirty="0" smtClean="0">
              <a:latin typeface="微软雅黑" pitchFamily="34" charset="-122"/>
              <a:ea typeface="微软雅黑" pitchFamily="34" charset="-122"/>
            </a:endParaRPr>
          </a:p>
          <a:p>
            <a:pPr algn="ctr"/>
            <a:r>
              <a:rPr lang="zh-CN" altLang="zh-CN" sz="1600" dirty="0" smtClean="0">
                <a:latin typeface="微软雅黑" pitchFamily="34" charset="-122"/>
                <a:ea typeface="微软雅黑" pitchFamily="34" charset="-122"/>
              </a:rPr>
              <a:t>营养物质</a:t>
            </a:r>
            <a:endParaRPr lang="zh-CN" altLang="en-US" sz="1600" dirty="0">
              <a:latin typeface="微软雅黑" pitchFamily="34" charset="-122"/>
              <a:ea typeface="微软雅黑" pitchFamily="34" charset="-122"/>
            </a:endParaRPr>
          </a:p>
        </p:txBody>
      </p:sp>
      <p:sp>
        <p:nvSpPr>
          <p:cNvPr id="13" name="圆角矩形 12"/>
          <p:cNvSpPr/>
          <p:nvPr/>
        </p:nvSpPr>
        <p:spPr>
          <a:xfrm>
            <a:off x="306428" y="2956936"/>
            <a:ext cx="1872208" cy="3240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smtClean="0">
                <a:solidFill>
                  <a:schemeClr val="bg1"/>
                </a:solidFill>
              </a:rPr>
              <a:t>损伤组织修复</a:t>
            </a:r>
            <a:endParaRPr lang="zh-CN" altLang="en-US" sz="1600" b="1" dirty="0">
              <a:solidFill>
                <a:schemeClr val="bg1"/>
              </a:solidFill>
            </a:endParaRPr>
          </a:p>
        </p:txBody>
      </p:sp>
      <p:cxnSp>
        <p:nvCxnSpPr>
          <p:cNvPr id="17" name="直接箭头连接符 16"/>
          <p:cNvCxnSpPr>
            <a:stCxn id="13" idx="3"/>
            <a:endCxn id="9" idx="1"/>
          </p:cNvCxnSpPr>
          <p:nvPr/>
        </p:nvCxnSpPr>
        <p:spPr>
          <a:xfrm>
            <a:off x="2178636" y="3118954"/>
            <a:ext cx="972113" cy="692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2166060" y="3911612"/>
            <a:ext cx="1584176" cy="6480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dirty="0" smtClean="0">
                <a:latin typeface="微软雅黑" pitchFamily="34" charset="-122"/>
                <a:ea typeface="微软雅黑" pitchFamily="34" charset="-122"/>
              </a:rPr>
              <a:t>改善局部的血液循环</a:t>
            </a:r>
            <a:endParaRPr lang="zh-CN" altLang="en-US" sz="1600" dirty="0">
              <a:latin typeface="微软雅黑" pitchFamily="34" charset="-122"/>
              <a:ea typeface="微软雅黑" pitchFamily="34" charset="-122"/>
            </a:endParaRPr>
          </a:p>
        </p:txBody>
      </p:sp>
      <p:sp>
        <p:nvSpPr>
          <p:cNvPr id="22" name="圆角矩形 21"/>
          <p:cNvSpPr/>
          <p:nvPr/>
        </p:nvSpPr>
        <p:spPr>
          <a:xfrm>
            <a:off x="4122852" y="3911612"/>
            <a:ext cx="936104" cy="6480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dirty="0" smtClean="0">
                <a:latin typeface="微软雅黑" pitchFamily="34" charset="-122"/>
                <a:ea typeface="微软雅黑" pitchFamily="34" charset="-122"/>
              </a:rPr>
              <a:t>增强代谢</a:t>
            </a:r>
            <a:endParaRPr lang="zh-CN" altLang="en-US" sz="1600" dirty="0">
              <a:latin typeface="微软雅黑" pitchFamily="34" charset="-122"/>
              <a:ea typeface="微软雅黑" pitchFamily="34" charset="-122"/>
            </a:endParaRPr>
          </a:p>
        </p:txBody>
      </p:sp>
      <p:sp>
        <p:nvSpPr>
          <p:cNvPr id="23" name="圆角矩形 22"/>
          <p:cNvSpPr/>
          <p:nvPr/>
        </p:nvSpPr>
        <p:spPr>
          <a:xfrm>
            <a:off x="5491004" y="3911612"/>
            <a:ext cx="1224136" cy="6480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dirty="0" smtClean="0">
                <a:latin typeface="微软雅黑" pitchFamily="34" charset="-122"/>
                <a:ea typeface="微软雅黑" pitchFamily="34" charset="-122"/>
              </a:rPr>
              <a:t>增加局部供血供氧</a:t>
            </a:r>
            <a:endParaRPr lang="zh-CN" altLang="en-US" sz="1600" dirty="0">
              <a:latin typeface="微软雅黑" pitchFamily="34" charset="-122"/>
              <a:ea typeface="微软雅黑" pitchFamily="34" charset="-122"/>
            </a:endParaRPr>
          </a:p>
        </p:txBody>
      </p:sp>
      <p:sp>
        <p:nvSpPr>
          <p:cNvPr id="24" name="圆角矩形 23"/>
          <p:cNvSpPr/>
          <p:nvPr/>
        </p:nvSpPr>
        <p:spPr>
          <a:xfrm>
            <a:off x="450444" y="3917900"/>
            <a:ext cx="1152128" cy="6480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微软雅黑" pitchFamily="34" charset="-122"/>
                <a:ea typeface="微软雅黑" pitchFamily="34" charset="-122"/>
              </a:rPr>
              <a:t>推拿</a:t>
            </a:r>
            <a:endParaRPr lang="zh-CN" altLang="en-US" sz="1600" b="1" dirty="0">
              <a:latin typeface="微软雅黑" pitchFamily="34" charset="-122"/>
              <a:ea typeface="微软雅黑" pitchFamily="34" charset="-122"/>
            </a:endParaRPr>
          </a:p>
        </p:txBody>
      </p:sp>
      <p:sp>
        <p:nvSpPr>
          <p:cNvPr id="25" name="上箭头 24"/>
          <p:cNvSpPr/>
          <p:nvPr/>
        </p:nvSpPr>
        <p:spPr>
          <a:xfrm>
            <a:off x="666468" y="3435846"/>
            <a:ext cx="792088" cy="3780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27" name="直接箭头连接符 26"/>
          <p:cNvCxnSpPr>
            <a:stCxn id="21" idx="3"/>
            <a:endCxn id="22" idx="1"/>
          </p:cNvCxnSpPr>
          <p:nvPr/>
        </p:nvCxnSpPr>
        <p:spPr>
          <a:xfrm>
            <a:off x="3750236" y="4235648"/>
            <a:ext cx="37261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22" idx="3"/>
            <a:endCxn id="23" idx="1"/>
          </p:cNvCxnSpPr>
          <p:nvPr/>
        </p:nvCxnSpPr>
        <p:spPr>
          <a:xfrm>
            <a:off x="5058956" y="4235648"/>
            <a:ext cx="43204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左大括号 30"/>
          <p:cNvSpPr/>
          <p:nvPr/>
        </p:nvSpPr>
        <p:spPr>
          <a:xfrm rot="5400000">
            <a:off x="4286628" y="1925821"/>
            <a:ext cx="378042" cy="3312368"/>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33" name="右箭头 32"/>
          <p:cNvSpPr/>
          <p:nvPr/>
        </p:nvSpPr>
        <p:spPr>
          <a:xfrm>
            <a:off x="1690580" y="4029912"/>
            <a:ext cx="416049" cy="432048"/>
          </a:xfrm>
          <a:prstGeom prst="rightArrow">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2050" name="Picture 2" descr="http://image.thepaper.cn/wap/image/4/679/553.jpg"/>
          <p:cNvPicPr>
            <a:picLocks noChangeAspect="1" noChangeArrowheads="1"/>
          </p:cNvPicPr>
          <p:nvPr/>
        </p:nvPicPr>
        <p:blipFill>
          <a:blip r:embed="rId5" cstate="print"/>
          <a:srcRect/>
          <a:stretch>
            <a:fillRect/>
          </a:stretch>
        </p:blipFill>
        <p:spPr bwMode="auto">
          <a:xfrm>
            <a:off x="1026508" y="1545636"/>
            <a:ext cx="2520280" cy="1212885"/>
          </a:xfrm>
          <a:prstGeom prst="rect">
            <a:avLst/>
          </a:prstGeom>
          <a:noFill/>
        </p:spPr>
      </p:pic>
      <p:pic>
        <p:nvPicPr>
          <p:cNvPr id="2051" name="Picture 3"/>
          <p:cNvPicPr>
            <a:picLocks noChangeAspect="1" noChangeArrowheads="1"/>
          </p:cNvPicPr>
          <p:nvPr/>
        </p:nvPicPr>
        <p:blipFill>
          <a:blip r:embed="rId6" cstate="print"/>
          <a:srcRect/>
          <a:stretch>
            <a:fillRect/>
          </a:stretch>
        </p:blipFill>
        <p:spPr bwMode="auto">
          <a:xfrm>
            <a:off x="4554900" y="1518528"/>
            <a:ext cx="1356156" cy="1215000"/>
          </a:xfrm>
          <a:prstGeom prst="rect">
            <a:avLst/>
          </a:prstGeom>
          <a:noFill/>
          <a:ln w="9525">
            <a:noFill/>
            <a:miter lim="800000"/>
            <a:headEnd/>
            <a:tailEnd/>
          </a:ln>
        </p:spPr>
      </p:pic>
      <p:sp>
        <p:nvSpPr>
          <p:cNvPr id="34" name="右箭头 33"/>
          <p:cNvSpPr/>
          <p:nvPr/>
        </p:nvSpPr>
        <p:spPr>
          <a:xfrm>
            <a:off x="3978836" y="1869672"/>
            <a:ext cx="36004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6588224" y="1765812"/>
            <a:ext cx="2412776" cy="237757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180975" indent="-180975">
              <a:lnSpc>
                <a:spcPct val="150000"/>
              </a:lnSpc>
              <a:buFont typeface="+mj-lt"/>
              <a:buAutoNum type="arabicPeriod"/>
            </a:pPr>
            <a:r>
              <a:rPr lang="zh-CN" altLang="en-US" sz="1100" dirty="0" smtClean="0">
                <a:solidFill>
                  <a:schemeClr val="tx1"/>
                </a:solidFill>
              </a:rPr>
              <a:t>介绍组织修复的机理</a:t>
            </a:r>
          </a:p>
          <a:p>
            <a:pPr marL="180975" indent="-180975">
              <a:lnSpc>
                <a:spcPct val="150000"/>
              </a:lnSpc>
              <a:buFont typeface="+mj-lt"/>
              <a:buAutoNum type="arabicPeriod"/>
            </a:pPr>
            <a:r>
              <a:rPr lang="zh-CN" altLang="en-US" sz="1100" dirty="0" smtClean="0">
                <a:solidFill>
                  <a:schemeClr val="tx1"/>
                </a:solidFill>
              </a:rPr>
              <a:t>推拿促进组织修复的主要途径：</a:t>
            </a:r>
          </a:p>
          <a:p>
            <a:pPr>
              <a:lnSpc>
                <a:spcPct val="150000"/>
              </a:lnSpc>
            </a:pPr>
            <a:r>
              <a:rPr lang="en-US" altLang="zh-CN" sz="1100" dirty="0" smtClean="0">
                <a:solidFill>
                  <a:schemeClr val="tx1"/>
                </a:solidFill>
              </a:rPr>
              <a:t>a.</a:t>
            </a:r>
            <a:r>
              <a:rPr lang="zh-CN" altLang="en-US" sz="1100" dirty="0" smtClean="0">
                <a:solidFill>
                  <a:schemeClr val="tx1"/>
                </a:solidFill>
              </a:rPr>
              <a:t>手法抑制氧自由基产物；</a:t>
            </a:r>
            <a:r>
              <a:rPr lang="en-US" altLang="zh-CN" sz="1100" dirty="0" smtClean="0">
                <a:solidFill>
                  <a:schemeClr val="tx1"/>
                </a:solidFill>
              </a:rPr>
              <a:t>b.</a:t>
            </a:r>
            <a:r>
              <a:rPr lang="zh-CN" altLang="en-US" sz="1100" dirty="0" smtClean="0">
                <a:solidFill>
                  <a:schemeClr val="tx1"/>
                </a:solidFill>
              </a:rPr>
              <a:t>减轻血管扩张、瘀血、血栓形成及水肿等病理性损害 ； </a:t>
            </a:r>
            <a:r>
              <a:rPr lang="en-US" altLang="zh-CN" sz="1100" dirty="0" smtClean="0">
                <a:solidFill>
                  <a:schemeClr val="tx1"/>
                </a:solidFill>
              </a:rPr>
              <a:t>c.</a:t>
            </a:r>
            <a:r>
              <a:rPr lang="zh-CN" altLang="en-US" sz="1100" dirty="0" smtClean="0">
                <a:solidFill>
                  <a:schemeClr val="tx1"/>
                </a:solidFill>
              </a:rPr>
              <a:t>运动神经及神经干的修复</a:t>
            </a:r>
          </a:p>
          <a:p>
            <a:pPr>
              <a:lnSpc>
                <a:spcPct val="150000"/>
              </a:lnSpc>
            </a:pPr>
            <a:r>
              <a:rPr lang="en-US" altLang="zh-CN" sz="1100" dirty="0" smtClean="0">
                <a:solidFill>
                  <a:schemeClr val="tx1"/>
                </a:solidFill>
              </a:rPr>
              <a:t>3.   </a:t>
            </a:r>
            <a:r>
              <a:rPr lang="zh-CN" altLang="en-US" sz="1100" dirty="0" smtClean="0">
                <a:solidFill>
                  <a:schemeClr val="tx1"/>
                </a:solidFill>
              </a:rPr>
              <a:t>举例</a:t>
            </a:r>
            <a:r>
              <a:rPr lang="zh-CN" altLang="en-US" sz="1100" b="1" dirty="0" smtClean="0">
                <a:solidFill>
                  <a:srgbClr val="FF0000"/>
                </a:solidFill>
              </a:rPr>
              <a:t>“手法的产热效应是如何发生”</a:t>
            </a:r>
            <a:r>
              <a:rPr lang="zh-CN" altLang="en-US" sz="1100" dirty="0" smtClean="0">
                <a:solidFill>
                  <a:schemeClr val="tx1"/>
                </a:solidFill>
              </a:rPr>
              <a:t>帮助学生理解推拿的组织修复作用</a:t>
            </a:r>
          </a:p>
        </p:txBody>
      </p:sp>
      <p:sp>
        <p:nvSpPr>
          <p:cNvPr id="30" name="矩形 29"/>
          <p:cNvSpPr/>
          <p:nvPr/>
        </p:nvSpPr>
        <p:spPr>
          <a:xfrm>
            <a:off x="7202388" y="1426633"/>
            <a:ext cx="1186036" cy="369332"/>
          </a:xfrm>
          <a:prstGeom prst="rect">
            <a:avLst/>
          </a:prstGeom>
        </p:spPr>
        <p:txBody>
          <a:bodyPr wrap="square">
            <a:spAutoFit/>
          </a:bodyPr>
          <a:lstStyle/>
          <a:p>
            <a:pPr lvl="0"/>
            <a:r>
              <a:rPr lang="zh-CN" altLang="en-US" b="1" dirty="0" smtClean="0">
                <a:solidFill>
                  <a:prstClr val="black"/>
                </a:solidFill>
                <a:latin typeface="宋体" pitchFamily="2" charset="-122"/>
              </a:rPr>
              <a:t>教师指导</a:t>
            </a:r>
            <a:endParaRPr lang="zh-CN" altLang="en-US" b="1" dirty="0">
              <a:solidFill>
                <a:prstClr val="black"/>
              </a:solidFill>
              <a:latin typeface="宋体" pitchFamily="2" charset="-122"/>
            </a:endParaRPr>
          </a:p>
        </p:txBody>
      </p:sp>
      <p:sp>
        <p:nvSpPr>
          <p:cNvPr id="32" name="六角星 31"/>
          <p:cNvSpPr/>
          <p:nvPr/>
        </p:nvSpPr>
        <p:spPr>
          <a:xfrm>
            <a:off x="7024464" y="1452064"/>
            <a:ext cx="216024" cy="2160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 y="0"/>
            <a:ext cx="314325" cy="51435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l="11594" r="11594"/>
          <a:stretch>
            <a:fillRect/>
          </a:stretch>
        </p:blipFill>
        <p:spPr bwMode="auto">
          <a:xfrm>
            <a:off x="-32" y="0"/>
            <a:ext cx="7572428" cy="983114"/>
          </a:xfrm>
          <a:prstGeom prst="rect">
            <a:avLst/>
          </a:prstGeom>
          <a:noFill/>
          <a:ln w="9525">
            <a:noFill/>
            <a:miter lim="800000"/>
            <a:headEnd/>
            <a:tailEnd/>
          </a:ln>
          <a:effectLst/>
        </p:spPr>
      </p:pic>
      <p:sp>
        <p:nvSpPr>
          <p:cNvPr id="12" name="TextBox 1"/>
          <p:cNvSpPr txBox="1">
            <a:spLocks noChangeArrowheads="1"/>
          </p:cNvSpPr>
          <p:nvPr/>
        </p:nvSpPr>
        <p:spPr bwMode="auto">
          <a:xfrm>
            <a:off x="785786" y="142858"/>
            <a:ext cx="6000792" cy="523220"/>
          </a:xfrm>
          <a:prstGeom prst="rect">
            <a:avLst/>
          </a:prstGeom>
          <a:noFill/>
          <a:ln w="9525">
            <a:noFill/>
            <a:miter lim="800000"/>
            <a:headEnd/>
            <a:tailEnd/>
          </a:ln>
        </p:spPr>
        <p:txBody>
          <a:bodyPr wrap="square">
            <a:spAutoFit/>
          </a:bodyPr>
          <a:lstStyle/>
          <a:p>
            <a:pPr algn="ctr"/>
            <a:r>
              <a:rPr lang="zh-CN" altLang="en-US" sz="2800" dirty="0" smtClean="0">
                <a:latin typeface="黑体" pitchFamily="49" charset="-122"/>
                <a:ea typeface="黑体" pitchFamily="49" charset="-122"/>
              </a:rPr>
              <a:t>典 型 研 究 分 析</a:t>
            </a:r>
            <a:endParaRPr lang="zh-CN" altLang="en-US" sz="2800" dirty="0">
              <a:latin typeface="黑体" pitchFamily="49" charset="-122"/>
              <a:ea typeface="黑体" pitchFamily="49" charset="-122"/>
            </a:endParaRPr>
          </a:p>
        </p:txBody>
      </p:sp>
      <p:sp>
        <p:nvSpPr>
          <p:cNvPr id="28" name="内容占位符 27"/>
          <p:cNvSpPr>
            <a:spLocks noGrp="1"/>
          </p:cNvSpPr>
          <p:nvPr>
            <p:ph idx="1"/>
          </p:nvPr>
        </p:nvSpPr>
        <p:spPr>
          <a:xfrm>
            <a:off x="662880" y="1499536"/>
            <a:ext cx="8229600" cy="3394472"/>
          </a:xfrm>
        </p:spPr>
        <p:txBody>
          <a:bodyPr/>
          <a:lstStyle/>
          <a:p>
            <a:pPr>
              <a:lnSpc>
                <a:spcPct val="150000"/>
              </a:lnSpc>
              <a:buNone/>
            </a:pPr>
            <a:r>
              <a:rPr lang="zh-CN" altLang="en-US" sz="1600" b="1" dirty="0" smtClean="0"/>
              <a:t>造模：</a:t>
            </a:r>
            <a:r>
              <a:rPr lang="zh-CN" altLang="zh-CN" sz="1600" dirty="0" smtClean="0"/>
              <a:t>实验采用机械钳夹方式造成坐骨神经分支损伤</a:t>
            </a:r>
            <a:endParaRPr lang="en-US" altLang="zh-CN" sz="1600" dirty="0" smtClean="0"/>
          </a:p>
          <a:p>
            <a:pPr>
              <a:lnSpc>
                <a:spcPct val="150000"/>
              </a:lnSpc>
              <a:buNone/>
            </a:pPr>
            <a:r>
              <a:rPr lang="zh-CN" altLang="en-US" sz="1600" b="1" dirty="0" smtClean="0"/>
              <a:t>干预：</a:t>
            </a:r>
            <a:r>
              <a:rPr lang="zh-CN" altLang="zh-CN" sz="1600" dirty="0" smtClean="0"/>
              <a:t>采用局部重手法揉捏、提弹，强刺激揉委中、复溜穴区，广泛轻手法揉捏</a:t>
            </a:r>
            <a:endParaRPr lang="en-US" altLang="zh-CN" sz="1600" dirty="0" smtClean="0"/>
          </a:p>
          <a:p>
            <a:pPr>
              <a:lnSpc>
                <a:spcPct val="150000"/>
              </a:lnSpc>
              <a:buNone/>
            </a:pPr>
            <a:r>
              <a:rPr lang="zh-CN" altLang="en-US" sz="1600" b="1" dirty="0" smtClean="0"/>
              <a:t>结果：</a:t>
            </a:r>
            <a:endParaRPr lang="en-US" altLang="zh-CN" sz="1600" b="1" dirty="0" smtClean="0"/>
          </a:p>
          <a:p>
            <a:pPr>
              <a:lnSpc>
                <a:spcPct val="150000"/>
              </a:lnSpc>
            </a:pPr>
            <a:r>
              <a:rPr lang="zh-CN" altLang="zh-CN" sz="1600" dirty="0" smtClean="0"/>
              <a:t>手法治疗</a:t>
            </a:r>
            <a:r>
              <a:rPr lang="en-US" altLang="zh-CN" sz="1600" dirty="0" smtClean="0"/>
              <a:t>3</a:t>
            </a:r>
            <a:r>
              <a:rPr lang="zh-CN" altLang="zh-CN" sz="1600" dirty="0" smtClean="0"/>
              <a:t>个月，肌肉出现明显的肌纤维肥大性改变；肌肉湿重和最大肌肉横切面面积明显恢复。组织学检测，肌萎缩和肌纤维变性恢复、肌纤维间质中脂肪结缔组织增生减轻、微循环改善及血管血栓减少</a:t>
            </a:r>
            <a:r>
              <a:rPr lang="zh-CN" altLang="en-US" sz="1600" dirty="0" smtClean="0"/>
              <a:t>。</a:t>
            </a:r>
            <a:endParaRPr lang="en-US" altLang="zh-CN" sz="1600" dirty="0" smtClean="0"/>
          </a:p>
          <a:p>
            <a:pPr>
              <a:lnSpc>
                <a:spcPct val="150000"/>
              </a:lnSpc>
            </a:pPr>
            <a:r>
              <a:rPr lang="en-US" altLang="zh-CN" sz="1600" dirty="0" smtClean="0"/>
              <a:t>5</a:t>
            </a:r>
            <a:r>
              <a:rPr lang="zh-CN" altLang="zh-CN" sz="1600" dirty="0" smtClean="0"/>
              <a:t>个月时线粒体酶活性及Ⅰ、Ⅱ型纤维结构和比例的恢复接近正常。肌电图检测结果显示，失神经后比目鱼肌的静息电位、肌肉收缩的神经干刺激阈和运动神经传导速度均恢复到正常或接近正常水平。</a:t>
            </a:r>
            <a:endParaRPr lang="zh-CN" altLang="en-US" sz="1600" dirty="0"/>
          </a:p>
        </p:txBody>
      </p:sp>
      <p:sp>
        <p:nvSpPr>
          <p:cNvPr id="30" name="矩形 29"/>
          <p:cNvSpPr/>
          <p:nvPr/>
        </p:nvSpPr>
        <p:spPr>
          <a:xfrm>
            <a:off x="827584" y="1059582"/>
            <a:ext cx="5184576" cy="461665"/>
          </a:xfrm>
          <a:prstGeom prst="rect">
            <a:avLst/>
          </a:prstGeom>
        </p:spPr>
        <p:txBody>
          <a:bodyPr wrap="square">
            <a:spAutoFit/>
          </a:bodyPr>
          <a:lstStyle/>
          <a:p>
            <a:r>
              <a:rPr lang="zh-CN" altLang="en-US" sz="2400" b="1" dirty="0" smtClean="0">
                <a:solidFill>
                  <a:prstClr val="black"/>
                </a:solidFill>
                <a:latin typeface="宋体" pitchFamily="2" charset="-122"/>
              </a:rPr>
              <a:t>推拿对组织修复的调节作用</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 y="0"/>
            <a:ext cx="314325" cy="51435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l="11594" r="11594"/>
          <a:stretch>
            <a:fillRect/>
          </a:stretch>
        </p:blipFill>
        <p:spPr bwMode="auto">
          <a:xfrm>
            <a:off x="-32" y="0"/>
            <a:ext cx="7812392" cy="983114"/>
          </a:xfrm>
          <a:prstGeom prst="rect">
            <a:avLst/>
          </a:prstGeom>
          <a:noFill/>
          <a:ln w="9525">
            <a:noFill/>
            <a:miter lim="800000"/>
            <a:headEnd/>
            <a:tailEnd/>
          </a:ln>
          <a:effectLst/>
        </p:spPr>
      </p:pic>
      <p:sp>
        <p:nvSpPr>
          <p:cNvPr id="12" name="TextBox 1"/>
          <p:cNvSpPr txBox="1">
            <a:spLocks noChangeArrowheads="1"/>
          </p:cNvSpPr>
          <p:nvPr/>
        </p:nvSpPr>
        <p:spPr bwMode="auto">
          <a:xfrm>
            <a:off x="785786" y="142858"/>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三、推拿调节运动系统的机制</a:t>
            </a:r>
            <a:endParaRPr lang="zh-CN" altLang="en-US" sz="2800" dirty="0">
              <a:latin typeface="黑体" pitchFamily="49" charset="-122"/>
              <a:ea typeface="黑体" pitchFamily="49" charset="-122"/>
            </a:endParaRPr>
          </a:p>
        </p:txBody>
      </p:sp>
      <p:graphicFrame>
        <p:nvGraphicFramePr>
          <p:cNvPr id="26" name="图示 25"/>
          <p:cNvGraphicFramePr/>
          <p:nvPr/>
        </p:nvGraphicFramePr>
        <p:xfrm>
          <a:off x="1524000" y="1251942"/>
          <a:ext cx="6096000"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 y="0"/>
            <a:ext cx="314325" cy="51435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l="11594" r="11594"/>
          <a:stretch>
            <a:fillRect/>
          </a:stretch>
        </p:blipFill>
        <p:spPr bwMode="auto">
          <a:xfrm>
            <a:off x="-32" y="0"/>
            <a:ext cx="7884400" cy="983114"/>
          </a:xfrm>
          <a:prstGeom prst="rect">
            <a:avLst/>
          </a:prstGeom>
          <a:noFill/>
          <a:ln w="9525">
            <a:noFill/>
            <a:miter lim="800000"/>
            <a:headEnd/>
            <a:tailEnd/>
          </a:ln>
          <a:effectLst/>
        </p:spPr>
      </p:pic>
      <p:sp>
        <p:nvSpPr>
          <p:cNvPr id="12" name="TextBox 1"/>
          <p:cNvSpPr txBox="1">
            <a:spLocks noChangeArrowheads="1"/>
          </p:cNvSpPr>
          <p:nvPr/>
        </p:nvSpPr>
        <p:spPr bwMode="auto">
          <a:xfrm>
            <a:off x="785786" y="142858"/>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三、推拿调节运动系统的机制</a:t>
            </a:r>
            <a:endParaRPr lang="zh-CN" altLang="en-US" sz="2800" dirty="0">
              <a:latin typeface="黑体" pitchFamily="49" charset="-122"/>
              <a:ea typeface="黑体" pitchFamily="49" charset="-122"/>
            </a:endParaRPr>
          </a:p>
        </p:txBody>
      </p:sp>
      <p:sp>
        <p:nvSpPr>
          <p:cNvPr id="7" name="矩形 6"/>
          <p:cNvSpPr/>
          <p:nvPr/>
        </p:nvSpPr>
        <p:spPr>
          <a:xfrm>
            <a:off x="827584" y="1059582"/>
            <a:ext cx="3898824" cy="1200329"/>
          </a:xfrm>
          <a:prstGeom prst="rect">
            <a:avLst/>
          </a:prstGeom>
        </p:spPr>
        <p:txBody>
          <a:bodyPr wrap="none">
            <a:spAutoFit/>
          </a:bodyPr>
          <a:lstStyle/>
          <a:p>
            <a:r>
              <a:rPr lang="en-US" altLang="zh-CN" sz="2400" b="1" dirty="0" smtClean="0">
                <a:solidFill>
                  <a:prstClr val="black"/>
                </a:solidFill>
                <a:latin typeface="宋体" pitchFamily="2" charset="-122"/>
              </a:rPr>
              <a:t>1.</a:t>
            </a:r>
            <a:r>
              <a:rPr lang="zh-CN" altLang="en-US" sz="2400" b="1" dirty="0" smtClean="0">
                <a:solidFill>
                  <a:prstClr val="black"/>
                </a:solidFill>
                <a:latin typeface="宋体" pitchFamily="2" charset="-122"/>
              </a:rPr>
              <a:t>推拿加快静脉、淋巴回流</a:t>
            </a:r>
          </a:p>
          <a:p>
            <a:endParaRPr lang="zh-CN" altLang="en-US" sz="2400" b="1" dirty="0" smtClean="0">
              <a:solidFill>
                <a:prstClr val="black"/>
              </a:solidFill>
              <a:latin typeface="宋体" pitchFamily="2" charset="-122"/>
            </a:endParaRPr>
          </a:p>
          <a:p>
            <a:pPr lvl="0"/>
            <a:endParaRPr lang="zh-CN" altLang="en-US" sz="2400" b="1" dirty="0" smtClean="0">
              <a:solidFill>
                <a:prstClr val="black"/>
              </a:solidFill>
              <a:latin typeface="宋体" pitchFamily="2" charset="-122"/>
            </a:endParaRPr>
          </a:p>
        </p:txBody>
      </p:sp>
      <p:sp>
        <p:nvSpPr>
          <p:cNvPr id="14" name="圆角矩形 13"/>
          <p:cNvSpPr/>
          <p:nvPr/>
        </p:nvSpPr>
        <p:spPr>
          <a:xfrm>
            <a:off x="1115616" y="2031690"/>
            <a:ext cx="1008112" cy="70207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smtClean="0">
                <a:solidFill>
                  <a:schemeClr val="bg1"/>
                </a:solidFill>
                <a:latin typeface="微软雅黑" pitchFamily="34" charset="-122"/>
                <a:ea typeface="微软雅黑" pitchFamily="34" charset="-122"/>
              </a:rPr>
              <a:t>推拿</a:t>
            </a:r>
            <a:r>
              <a:rPr lang="zh-CN" altLang="zh-CN" sz="1400" dirty="0" smtClean="0">
                <a:solidFill>
                  <a:schemeClr val="bg1"/>
                </a:solidFill>
                <a:latin typeface="微软雅黑" pitchFamily="34" charset="-122"/>
                <a:ea typeface="微软雅黑" pitchFamily="34" charset="-122"/>
              </a:rPr>
              <a:t>压力</a:t>
            </a:r>
            <a:endParaRPr lang="zh-CN" altLang="en-US" sz="1400" dirty="0">
              <a:solidFill>
                <a:schemeClr val="bg1"/>
              </a:solidFill>
              <a:latin typeface="微软雅黑" pitchFamily="34" charset="-122"/>
              <a:ea typeface="微软雅黑" pitchFamily="34" charset="-122"/>
            </a:endParaRPr>
          </a:p>
        </p:txBody>
      </p:sp>
      <p:sp>
        <p:nvSpPr>
          <p:cNvPr id="15" name="圆角矩形 14"/>
          <p:cNvSpPr/>
          <p:nvPr/>
        </p:nvSpPr>
        <p:spPr>
          <a:xfrm>
            <a:off x="2699792" y="2006259"/>
            <a:ext cx="1584176" cy="75608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zh-CN" sz="1400" dirty="0" smtClean="0">
                <a:solidFill>
                  <a:schemeClr val="bg1"/>
                </a:solidFill>
                <a:latin typeface="微软雅黑" pitchFamily="34" charset="-122"/>
                <a:ea typeface="微软雅黑" pitchFamily="34" charset="-122"/>
              </a:rPr>
              <a:t>血管壁有节律地被压瘪、复原</a:t>
            </a:r>
            <a:endParaRPr lang="zh-CN" altLang="en-US" sz="1400" dirty="0">
              <a:solidFill>
                <a:schemeClr val="bg1"/>
              </a:solidFill>
              <a:latin typeface="微软雅黑" pitchFamily="34" charset="-122"/>
              <a:ea typeface="微软雅黑" pitchFamily="34" charset="-122"/>
            </a:endParaRPr>
          </a:p>
        </p:txBody>
      </p:sp>
      <p:sp>
        <p:nvSpPr>
          <p:cNvPr id="16" name="圆角矩形 15"/>
          <p:cNvSpPr/>
          <p:nvPr/>
        </p:nvSpPr>
        <p:spPr>
          <a:xfrm>
            <a:off x="4860032" y="2006259"/>
            <a:ext cx="1224136" cy="75608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zh-CN" sz="1400" dirty="0" smtClean="0">
                <a:solidFill>
                  <a:schemeClr val="bg1"/>
                </a:solidFill>
                <a:latin typeface="微软雅黑" pitchFamily="34" charset="-122"/>
                <a:ea typeface="微软雅黑" pitchFamily="34" charset="-122"/>
              </a:rPr>
              <a:t>血流</a:t>
            </a:r>
            <a:r>
              <a:rPr lang="zh-CN" altLang="en-US" sz="1400" dirty="0" smtClean="0">
                <a:solidFill>
                  <a:schemeClr val="bg1"/>
                </a:solidFill>
                <a:latin typeface="微软雅黑" pitchFamily="34" charset="-122"/>
                <a:ea typeface="微软雅黑" pitchFamily="34" charset="-122"/>
              </a:rPr>
              <a:t>、淋巴循环</a:t>
            </a:r>
            <a:r>
              <a:rPr lang="zh-CN" altLang="zh-CN" sz="1400" dirty="0" smtClean="0">
                <a:solidFill>
                  <a:schemeClr val="bg1"/>
                </a:solidFill>
                <a:latin typeface="微软雅黑" pitchFamily="34" charset="-122"/>
                <a:ea typeface="微软雅黑" pitchFamily="34" charset="-122"/>
              </a:rPr>
              <a:t>加快</a:t>
            </a:r>
            <a:endParaRPr lang="zh-CN" altLang="en-US" sz="1400" dirty="0">
              <a:solidFill>
                <a:schemeClr val="bg1"/>
              </a:solidFill>
              <a:latin typeface="微软雅黑" pitchFamily="34" charset="-122"/>
              <a:ea typeface="微软雅黑" pitchFamily="34" charset="-122"/>
            </a:endParaRPr>
          </a:p>
        </p:txBody>
      </p:sp>
      <p:cxnSp>
        <p:nvCxnSpPr>
          <p:cNvPr id="18" name="直接箭头连接符 17"/>
          <p:cNvCxnSpPr>
            <a:stCxn id="14" idx="3"/>
            <a:endCxn id="15" idx="1"/>
          </p:cNvCxnSpPr>
          <p:nvPr/>
        </p:nvCxnSpPr>
        <p:spPr>
          <a:xfrm>
            <a:off x="2123728" y="2382729"/>
            <a:ext cx="576064" cy="15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4283968" y="2353944"/>
            <a:ext cx="57606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77826" name="Picture 2" descr="http://photocdn.sohu.com/20150423/mp12132800_1429774203824_2.jpeg"/>
          <p:cNvPicPr>
            <a:picLocks noChangeAspect="1" noChangeArrowheads="1"/>
          </p:cNvPicPr>
          <p:nvPr/>
        </p:nvPicPr>
        <p:blipFill>
          <a:blip r:embed="rId5" cstate="print"/>
          <a:srcRect/>
          <a:stretch>
            <a:fillRect/>
          </a:stretch>
        </p:blipFill>
        <p:spPr bwMode="auto">
          <a:xfrm>
            <a:off x="2051720" y="3032373"/>
            <a:ext cx="2914650" cy="1471613"/>
          </a:xfrm>
          <a:prstGeom prst="rect">
            <a:avLst/>
          </a:prstGeom>
          <a:noFill/>
        </p:spPr>
      </p:pic>
      <p:sp>
        <p:nvSpPr>
          <p:cNvPr id="22" name="TextBox 21"/>
          <p:cNvSpPr txBox="1"/>
          <p:nvPr/>
        </p:nvSpPr>
        <p:spPr>
          <a:xfrm>
            <a:off x="6588224" y="2046833"/>
            <a:ext cx="2412776" cy="20774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buFont typeface="+mj-lt"/>
              <a:buAutoNum type="arabicPeriod"/>
            </a:pPr>
            <a:r>
              <a:rPr lang="zh-CN" altLang="en-US" sz="1100" dirty="0" smtClean="0"/>
              <a:t>让学生理解心脏节律收缩在人体中的作用</a:t>
            </a:r>
            <a:r>
              <a:rPr lang="zh-CN" altLang="en-US" sz="1000" b="1" dirty="0" smtClean="0"/>
              <a:t>（推动血液在血管中按照一定的方向不停地循环流动）</a:t>
            </a:r>
            <a:endParaRPr lang="en-US" altLang="zh-CN" sz="1000" b="1" dirty="0" smtClean="0"/>
          </a:p>
          <a:p>
            <a:pPr>
              <a:lnSpc>
                <a:spcPct val="150000"/>
              </a:lnSpc>
              <a:buFont typeface="+mj-lt"/>
              <a:buAutoNum type="arabicPeriod"/>
            </a:pPr>
            <a:r>
              <a:rPr lang="zh-CN" altLang="en-US" sz="1100" dirty="0" smtClean="0"/>
              <a:t>讲解是可以回顾推拿手法的特点</a:t>
            </a:r>
            <a:r>
              <a:rPr lang="zh-CN" altLang="en-US" sz="1000" b="1" dirty="0" smtClean="0"/>
              <a:t>（持久、有力、均匀、柔和）</a:t>
            </a:r>
            <a:endParaRPr lang="en-US" altLang="zh-CN" sz="1000" b="1" dirty="0" smtClean="0"/>
          </a:p>
          <a:p>
            <a:pPr>
              <a:lnSpc>
                <a:spcPct val="150000"/>
              </a:lnSpc>
              <a:buFont typeface="+mj-lt"/>
              <a:buAutoNum type="arabicPeriod"/>
            </a:pPr>
            <a:r>
              <a:rPr lang="zh-CN" altLang="en-US" sz="1100" b="1" dirty="0" smtClean="0">
                <a:solidFill>
                  <a:srgbClr val="FF0000"/>
                </a:solidFill>
              </a:rPr>
              <a:t>将心脏的节律性收缩与手法特点结合</a:t>
            </a:r>
            <a:r>
              <a:rPr lang="zh-CN" altLang="en-US" sz="1100" dirty="0" smtClean="0"/>
              <a:t>，能使学生更好理解推拿加快静脉、淋巴回流的机理</a:t>
            </a:r>
          </a:p>
        </p:txBody>
      </p:sp>
      <p:sp>
        <p:nvSpPr>
          <p:cNvPr id="23" name="矩形 22"/>
          <p:cNvSpPr/>
          <p:nvPr/>
        </p:nvSpPr>
        <p:spPr>
          <a:xfrm>
            <a:off x="7202388" y="1707654"/>
            <a:ext cx="1186036" cy="369332"/>
          </a:xfrm>
          <a:prstGeom prst="rect">
            <a:avLst/>
          </a:prstGeom>
        </p:spPr>
        <p:txBody>
          <a:bodyPr wrap="square">
            <a:spAutoFit/>
          </a:bodyPr>
          <a:lstStyle/>
          <a:p>
            <a:pPr lvl="0"/>
            <a:r>
              <a:rPr lang="zh-CN" altLang="en-US" b="1" dirty="0" smtClean="0">
                <a:solidFill>
                  <a:prstClr val="black"/>
                </a:solidFill>
                <a:latin typeface="宋体" pitchFamily="2" charset="-122"/>
              </a:rPr>
              <a:t>教师指导</a:t>
            </a:r>
            <a:endParaRPr lang="zh-CN" altLang="en-US" b="1" dirty="0">
              <a:solidFill>
                <a:prstClr val="black"/>
              </a:solidFill>
              <a:latin typeface="宋体" pitchFamily="2" charset="-122"/>
            </a:endParaRPr>
          </a:p>
        </p:txBody>
      </p:sp>
      <p:sp>
        <p:nvSpPr>
          <p:cNvPr id="24" name="六角星 23"/>
          <p:cNvSpPr/>
          <p:nvPr/>
        </p:nvSpPr>
        <p:spPr>
          <a:xfrm>
            <a:off x="7024464" y="1733085"/>
            <a:ext cx="216024" cy="2160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 y="0"/>
            <a:ext cx="314325" cy="51435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l="11594" r="11594"/>
          <a:stretch>
            <a:fillRect/>
          </a:stretch>
        </p:blipFill>
        <p:spPr bwMode="auto">
          <a:xfrm>
            <a:off x="-32" y="0"/>
            <a:ext cx="7956408" cy="983114"/>
          </a:xfrm>
          <a:prstGeom prst="rect">
            <a:avLst/>
          </a:prstGeom>
          <a:noFill/>
          <a:ln w="9525">
            <a:noFill/>
            <a:miter lim="800000"/>
            <a:headEnd/>
            <a:tailEnd/>
          </a:ln>
          <a:effectLst/>
        </p:spPr>
      </p:pic>
      <p:sp>
        <p:nvSpPr>
          <p:cNvPr id="12" name="TextBox 1"/>
          <p:cNvSpPr txBox="1">
            <a:spLocks noChangeArrowheads="1"/>
          </p:cNvSpPr>
          <p:nvPr/>
        </p:nvSpPr>
        <p:spPr bwMode="auto">
          <a:xfrm>
            <a:off x="785786" y="142858"/>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三、推拿调节运动系统的机制</a:t>
            </a:r>
            <a:endParaRPr lang="zh-CN" altLang="en-US" sz="2800" dirty="0">
              <a:latin typeface="黑体" pitchFamily="49" charset="-122"/>
              <a:ea typeface="黑体" pitchFamily="49" charset="-122"/>
            </a:endParaRPr>
          </a:p>
        </p:txBody>
      </p:sp>
      <p:sp>
        <p:nvSpPr>
          <p:cNvPr id="7" name="矩形 6"/>
          <p:cNvSpPr/>
          <p:nvPr/>
        </p:nvSpPr>
        <p:spPr>
          <a:xfrm>
            <a:off x="827584" y="1059582"/>
            <a:ext cx="4680520" cy="461665"/>
          </a:xfrm>
          <a:prstGeom prst="rect">
            <a:avLst/>
          </a:prstGeom>
        </p:spPr>
        <p:txBody>
          <a:bodyPr wrap="square">
            <a:spAutoFit/>
          </a:bodyPr>
          <a:lstStyle/>
          <a:p>
            <a:pPr lvl="0"/>
            <a:r>
              <a:rPr lang="en-US" altLang="zh-CN" sz="2400" b="1" dirty="0" smtClean="0">
                <a:solidFill>
                  <a:prstClr val="black"/>
                </a:solidFill>
                <a:latin typeface="宋体" pitchFamily="2" charset="-122"/>
              </a:rPr>
              <a:t>2.</a:t>
            </a:r>
            <a:r>
              <a:rPr lang="zh-CN" altLang="en-US" sz="2400" b="1" dirty="0" smtClean="0">
                <a:solidFill>
                  <a:prstClr val="black"/>
                </a:solidFill>
                <a:latin typeface="宋体" pitchFamily="2" charset="-122"/>
              </a:rPr>
              <a:t>推拿促进炎症因子吸收和稀释</a:t>
            </a:r>
          </a:p>
        </p:txBody>
      </p:sp>
      <p:sp>
        <p:nvSpPr>
          <p:cNvPr id="14" name="圆角矩形 13"/>
          <p:cNvSpPr/>
          <p:nvPr/>
        </p:nvSpPr>
        <p:spPr>
          <a:xfrm>
            <a:off x="1259632" y="3165816"/>
            <a:ext cx="1224136" cy="75608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smtClean="0">
                <a:solidFill>
                  <a:schemeClr val="bg1"/>
                </a:solidFill>
                <a:latin typeface="微软雅黑" pitchFamily="34" charset="-122"/>
                <a:ea typeface="微软雅黑" pitchFamily="34" charset="-122"/>
              </a:rPr>
              <a:t>推拿</a:t>
            </a:r>
            <a:endParaRPr lang="zh-CN" altLang="en-US" dirty="0">
              <a:solidFill>
                <a:schemeClr val="bg1"/>
              </a:solidFill>
              <a:latin typeface="微软雅黑" pitchFamily="34" charset="-122"/>
              <a:ea typeface="微软雅黑" pitchFamily="34" charset="-122"/>
            </a:endParaRPr>
          </a:p>
        </p:txBody>
      </p:sp>
      <p:sp>
        <p:nvSpPr>
          <p:cNvPr id="16" name="圆角矩形 15"/>
          <p:cNvSpPr/>
          <p:nvPr/>
        </p:nvSpPr>
        <p:spPr>
          <a:xfrm>
            <a:off x="3059832" y="3165816"/>
            <a:ext cx="1368152" cy="75608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zh-CN" dirty="0" smtClean="0">
                <a:solidFill>
                  <a:schemeClr val="bg1"/>
                </a:solidFill>
                <a:latin typeface="微软雅黑" pitchFamily="34" charset="-122"/>
                <a:ea typeface="微软雅黑" pitchFamily="34" charset="-122"/>
              </a:rPr>
              <a:t>血流</a:t>
            </a:r>
            <a:r>
              <a:rPr lang="zh-CN" altLang="en-US" dirty="0" smtClean="0">
                <a:solidFill>
                  <a:schemeClr val="bg1"/>
                </a:solidFill>
                <a:latin typeface="微软雅黑" pitchFamily="34" charset="-122"/>
                <a:ea typeface="微软雅黑" pitchFamily="34" charset="-122"/>
              </a:rPr>
              <a:t>循环</a:t>
            </a:r>
            <a:r>
              <a:rPr lang="zh-CN" altLang="zh-CN" dirty="0" smtClean="0">
                <a:solidFill>
                  <a:schemeClr val="bg1"/>
                </a:solidFill>
                <a:latin typeface="微软雅黑" pitchFamily="34" charset="-122"/>
                <a:ea typeface="微软雅黑" pitchFamily="34" charset="-122"/>
              </a:rPr>
              <a:t>加快</a:t>
            </a:r>
            <a:endParaRPr lang="zh-CN" altLang="en-US" dirty="0">
              <a:solidFill>
                <a:schemeClr val="bg1"/>
              </a:solidFill>
              <a:latin typeface="微软雅黑" pitchFamily="34" charset="-122"/>
              <a:ea typeface="微软雅黑" pitchFamily="34" charset="-122"/>
            </a:endParaRPr>
          </a:p>
        </p:txBody>
      </p:sp>
      <p:cxnSp>
        <p:nvCxnSpPr>
          <p:cNvPr id="19" name="直接箭头连接符 18"/>
          <p:cNvCxnSpPr/>
          <p:nvPr/>
        </p:nvCxnSpPr>
        <p:spPr>
          <a:xfrm>
            <a:off x="2483768" y="3543858"/>
            <a:ext cx="57606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611560" y="2193708"/>
            <a:ext cx="1512168" cy="59406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itchFamily="34" charset="-122"/>
                <a:ea typeface="微软雅黑" pitchFamily="34" charset="-122"/>
              </a:rPr>
              <a:t>炎症损伤</a:t>
            </a:r>
            <a:endParaRPr lang="zh-CN" altLang="en-US" dirty="0">
              <a:latin typeface="微软雅黑" pitchFamily="34" charset="-122"/>
              <a:ea typeface="微软雅黑" pitchFamily="34" charset="-122"/>
            </a:endParaRPr>
          </a:p>
        </p:txBody>
      </p:sp>
      <p:sp>
        <p:nvSpPr>
          <p:cNvPr id="20" name="圆角矩形 19"/>
          <p:cNvSpPr/>
          <p:nvPr/>
        </p:nvSpPr>
        <p:spPr>
          <a:xfrm>
            <a:off x="2699792" y="2139702"/>
            <a:ext cx="1440160" cy="6480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smtClean="0">
                <a:latin typeface="微软雅黑" pitchFamily="34" charset="-122"/>
                <a:ea typeface="微软雅黑" pitchFamily="34" charset="-122"/>
              </a:rPr>
              <a:t>血浆及血小板分解</a:t>
            </a:r>
            <a:endParaRPr lang="zh-CN" altLang="en-US" dirty="0">
              <a:latin typeface="微软雅黑" pitchFamily="34" charset="-122"/>
              <a:ea typeface="微软雅黑" pitchFamily="34" charset="-122"/>
            </a:endParaRPr>
          </a:p>
        </p:txBody>
      </p:sp>
      <p:sp>
        <p:nvSpPr>
          <p:cNvPr id="21" name="圆角矩形 20"/>
          <p:cNvSpPr/>
          <p:nvPr/>
        </p:nvSpPr>
        <p:spPr>
          <a:xfrm>
            <a:off x="4788024" y="2085696"/>
            <a:ext cx="1224136" cy="70207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itchFamily="34" charset="-122"/>
                <a:ea typeface="微软雅黑" pitchFamily="34" charset="-122"/>
              </a:rPr>
              <a:t>致痛因子</a:t>
            </a:r>
            <a:endParaRPr lang="zh-CN" altLang="en-US" dirty="0">
              <a:latin typeface="微软雅黑" pitchFamily="34" charset="-122"/>
              <a:ea typeface="微软雅黑" pitchFamily="34" charset="-122"/>
            </a:endParaRPr>
          </a:p>
        </p:txBody>
      </p:sp>
      <p:cxnSp>
        <p:nvCxnSpPr>
          <p:cNvPr id="22" name="直接箭头连接符 21"/>
          <p:cNvCxnSpPr/>
          <p:nvPr/>
        </p:nvCxnSpPr>
        <p:spPr>
          <a:xfrm>
            <a:off x="2123728" y="2463738"/>
            <a:ext cx="57606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4139952" y="2463738"/>
            <a:ext cx="57606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endCxn id="21" idx="2"/>
          </p:cNvCxnSpPr>
          <p:nvPr/>
        </p:nvCxnSpPr>
        <p:spPr>
          <a:xfrm flipV="1">
            <a:off x="4427984" y="2787774"/>
            <a:ext cx="972108" cy="702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16016" y="2889253"/>
            <a:ext cx="864096" cy="584775"/>
          </a:xfrm>
          <a:prstGeom prst="rect">
            <a:avLst/>
          </a:prstGeom>
          <a:noFill/>
        </p:spPr>
        <p:txBody>
          <a:bodyPr wrap="square" rtlCol="0">
            <a:spAutoFit/>
          </a:bodyPr>
          <a:lstStyle/>
          <a:p>
            <a:r>
              <a:rPr lang="zh-CN" altLang="en-US" sz="3200" dirty="0" smtClean="0">
                <a:solidFill>
                  <a:srgbClr val="FF0000"/>
                </a:solidFill>
              </a:rPr>
              <a:t>√</a:t>
            </a:r>
            <a:endParaRPr lang="zh-CN" altLang="en-US" sz="3200" dirty="0">
              <a:solidFill>
                <a:srgbClr val="FF0000"/>
              </a:solidFill>
            </a:endParaRPr>
          </a:p>
        </p:txBody>
      </p:sp>
      <p:sp>
        <p:nvSpPr>
          <p:cNvPr id="24" name="TextBox 23"/>
          <p:cNvSpPr txBox="1"/>
          <p:nvPr/>
        </p:nvSpPr>
        <p:spPr>
          <a:xfrm>
            <a:off x="6512024" y="2046834"/>
            <a:ext cx="2555776" cy="184665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buFont typeface="+mj-lt"/>
              <a:buAutoNum type="arabicPeriod"/>
            </a:pPr>
            <a:r>
              <a:rPr lang="zh-CN" altLang="en-US" sz="1100" dirty="0" smtClean="0"/>
              <a:t>介绍炎症损伤后人体产生疼痛的机制</a:t>
            </a:r>
            <a:endParaRPr lang="en-US" altLang="zh-CN" sz="1100" dirty="0" smtClean="0"/>
          </a:p>
          <a:p>
            <a:pPr>
              <a:lnSpc>
                <a:spcPct val="150000"/>
              </a:lnSpc>
              <a:buFont typeface="+mj-lt"/>
              <a:buAutoNum type="arabicPeriod"/>
            </a:pPr>
            <a:r>
              <a:rPr lang="zh-CN" altLang="en-US" sz="1100" dirty="0" smtClean="0"/>
              <a:t>重点分析血管中致痛因子产生的途径</a:t>
            </a:r>
            <a:endParaRPr lang="en-US" altLang="zh-CN" sz="1100" dirty="0" smtClean="0"/>
          </a:p>
          <a:p>
            <a:pPr>
              <a:lnSpc>
                <a:spcPct val="150000"/>
              </a:lnSpc>
              <a:buFont typeface="+mj-lt"/>
              <a:buAutoNum type="arabicPeriod"/>
            </a:pPr>
            <a:r>
              <a:rPr lang="zh-CN" altLang="en-US" sz="1100" dirty="0" smtClean="0"/>
              <a:t>通过</a:t>
            </a:r>
            <a:r>
              <a:rPr lang="zh-CN" altLang="en-US" sz="1100" dirty="0" smtClean="0">
                <a:solidFill>
                  <a:srgbClr val="FF0000"/>
                </a:solidFill>
              </a:rPr>
              <a:t>“</a:t>
            </a:r>
            <a:r>
              <a:rPr lang="zh-CN" altLang="en-US" sz="1100" b="1" dirty="0" smtClean="0">
                <a:solidFill>
                  <a:srgbClr val="FF0000"/>
                </a:solidFill>
              </a:rPr>
              <a:t>推拿以作用力引起局部组织毛细血管、淋巴管的微小形变，从而对血流、淋巴循环产生影响” </a:t>
            </a:r>
            <a:r>
              <a:rPr lang="zh-CN" altLang="en-US" sz="1100" dirty="0" smtClean="0"/>
              <a:t>使学生对推拿影响炎症因子理解生动化</a:t>
            </a:r>
            <a:r>
              <a:rPr lang="zh-CN" altLang="en-US" sz="1000" b="1" dirty="0" smtClean="0"/>
              <a:t>（血流影响、淋巴循环影响）</a:t>
            </a:r>
            <a:endParaRPr lang="zh-CN" altLang="en-US" sz="1000" b="1" dirty="0"/>
          </a:p>
        </p:txBody>
      </p:sp>
      <p:sp>
        <p:nvSpPr>
          <p:cNvPr id="25" name="矩形 24"/>
          <p:cNvSpPr/>
          <p:nvPr/>
        </p:nvSpPr>
        <p:spPr>
          <a:xfrm>
            <a:off x="7202388" y="1707654"/>
            <a:ext cx="1186036" cy="369332"/>
          </a:xfrm>
          <a:prstGeom prst="rect">
            <a:avLst/>
          </a:prstGeom>
        </p:spPr>
        <p:txBody>
          <a:bodyPr wrap="square">
            <a:spAutoFit/>
          </a:bodyPr>
          <a:lstStyle/>
          <a:p>
            <a:pPr lvl="0"/>
            <a:r>
              <a:rPr lang="zh-CN" altLang="en-US" b="1" dirty="0" smtClean="0">
                <a:solidFill>
                  <a:prstClr val="black"/>
                </a:solidFill>
                <a:latin typeface="宋体" pitchFamily="2" charset="-122"/>
              </a:rPr>
              <a:t>教师指导</a:t>
            </a:r>
            <a:endParaRPr lang="zh-CN" altLang="en-US" b="1" dirty="0">
              <a:solidFill>
                <a:prstClr val="black"/>
              </a:solidFill>
              <a:latin typeface="宋体" pitchFamily="2" charset="-122"/>
            </a:endParaRPr>
          </a:p>
        </p:txBody>
      </p:sp>
      <p:sp>
        <p:nvSpPr>
          <p:cNvPr id="28" name="六角星 27"/>
          <p:cNvSpPr/>
          <p:nvPr/>
        </p:nvSpPr>
        <p:spPr>
          <a:xfrm>
            <a:off x="7024464" y="1733085"/>
            <a:ext cx="216024" cy="2160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 y="0"/>
            <a:ext cx="314325" cy="51435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l="11594" r="11594"/>
          <a:stretch>
            <a:fillRect/>
          </a:stretch>
        </p:blipFill>
        <p:spPr bwMode="auto">
          <a:xfrm>
            <a:off x="-32" y="0"/>
            <a:ext cx="7884400" cy="983114"/>
          </a:xfrm>
          <a:prstGeom prst="rect">
            <a:avLst/>
          </a:prstGeom>
          <a:noFill/>
          <a:ln w="9525">
            <a:noFill/>
            <a:miter lim="800000"/>
            <a:headEnd/>
            <a:tailEnd/>
          </a:ln>
          <a:effectLst/>
        </p:spPr>
      </p:pic>
      <p:sp>
        <p:nvSpPr>
          <p:cNvPr id="12" name="TextBox 1"/>
          <p:cNvSpPr txBox="1">
            <a:spLocks noChangeArrowheads="1"/>
          </p:cNvSpPr>
          <p:nvPr/>
        </p:nvSpPr>
        <p:spPr bwMode="auto">
          <a:xfrm>
            <a:off x="785786" y="142858"/>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三、推拿调节运动系统的机制</a:t>
            </a:r>
            <a:endParaRPr lang="zh-CN" altLang="en-US" sz="2800" dirty="0">
              <a:latin typeface="黑体" pitchFamily="49" charset="-122"/>
              <a:ea typeface="黑体" pitchFamily="49" charset="-122"/>
            </a:endParaRPr>
          </a:p>
        </p:txBody>
      </p:sp>
      <p:sp>
        <p:nvSpPr>
          <p:cNvPr id="7" name="矩形 6"/>
          <p:cNvSpPr/>
          <p:nvPr/>
        </p:nvSpPr>
        <p:spPr>
          <a:xfrm>
            <a:off x="827584" y="1059582"/>
            <a:ext cx="4680520" cy="830997"/>
          </a:xfrm>
          <a:prstGeom prst="rect">
            <a:avLst/>
          </a:prstGeom>
        </p:spPr>
        <p:txBody>
          <a:bodyPr wrap="square">
            <a:spAutoFit/>
          </a:bodyPr>
          <a:lstStyle/>
          <a:p>
            <a:r>
              <a:rPr lang="en-US" altLang="zh-CN" sz="2400" b="1" dirty="0" smtClean="0">
                <a:solidFill>
                  <a:prstClr val="black"/>
                </a:solidFill>
                <a:latin typeface="宋体" pitchFamily="2" charset="-122"/>
              </a:rPr>
              <a:t>3.</a:t>
            </a:r>
            <a:r>
              <a:rPr lang="zh-CN" altLang="en-US" sz="2400" b="1" dirty="0" smtClean="0">
                <a:solidFill>
                  <a:prstClr val="black"/>
                </a:solidFill>
                <a:latin typeface="宋体" pitchFamily="2" charset="-122"/>
              </a:rPr>
              <a:t>推拿整合各级疼痛信号</a:t>
            </a:r>
          </a:p>
          <a:p>
            <a:endParaRPr lang="zh-CN" altLang="en-US" sz="2400" b="1" dirty="0" smtClean="0">
              <a:solidFill>
                <a:prstClr val="black"/>
              </a:solidFill>
              <a:latin typeface="宋体" pitchFamily="2" charset="-122"/>
            </a:endParaRPr>
          </a:p>
        </p:txBody>
      </p:sp>
      <p:sp>
        <p:nvSpPr>
          <p:cNvPr id="18" name="矩形 17"/>
          <p:cNvSpPr/>
          <p:nvPr/>
        </p:nvSpPr>
        <p:spPr>
          <a:xfrm>
            <a:off x="395536" y="1491630"/>
            <a:ext cx="5544616" cy="1754326"/>
          </a:xfrm>
          <a:prstGeom prst="rect">
            <a:avLst/>
          </a:prstGeom>
        </p:spPr>
        <p:txBody>
          <a:bodyPr wrap="square">
            <a:spAutoFit/>
          </a:bodyPr>
          <a:lstStyle/>
          <a:p>
            <a:pPr indent="441325">
              <a:lnSpc>
                <a:spcPct val="150000"/>
              </a:lnSpc>
            </a:pPr>
            <a:r>
              <a:rPr lang="zh-CN" altLang="zh-CN" dirty="0" smtClean="0">
                <a:latin typeface="微软雅黑" pitchFamily="34" charset="-122"/>
                <a:ea typeface="微软雅黑" pitchFamily="34" charset="-122"/>
              </a:rPr>
              <a:t>当推拿手法作用于人体某一特定部位时，它所产生的推拿信号沿脊髓通过脑干上升入脑区，将激发多种中枢递质的释放，选择性地激活脑内镇痛机制，进而通过其下行控制通路，影响闸门的控制效应。</a:t>
            </a:r>
            <a:endParaRPr lang="zh-CN" altLang="en-US" dirty="0">
              <a:latin typeface="微软雅黑" pitchFamily="34" charset="-122"/>
              <a:ea typeface="微软雅黑" pitchFamily="34" charset="-122"/>
            </a:endParaRPr>
          </a:p>
        </p:txBody>
      </p:sp>
      <p:pic>
        <p:nvPicPr>
          <p:cNvPr id="83970" name="Picture 2" descr="http://p1.pstatp.com/large/12d60006d97bf82c5af5"/>
          <p:cNvPicPr>
            <a:picLocks noChangeAspect="1" noChangeArrowheads="1"/>
          </p:cNvPicPr>
          <p:nvPr/>
        </p:nvPicPr>
        <p:blipFill>
          <a:blip r:embed="rId5" cstate="print"/>
          <a:srcRect/>
          <a:stretch>
            <a:fillRect/>
          </a:stretch>
        </p:blipFill>
        <p:spPr bwMode="auto">
          <a:xfrm>
            <a:off x="395536" y="2841780"/>
            <a:ext cx="5616624" cy="1350150"/>
          </a:xfrm>
          <a:prstGeom prst="rect">
            <a:avLst/>
          </a:prstGeom>
          <a:noFill/>
        </p:spPr>
      </p:pic>
      <p:sp>
        <p:nvSpPr>
          <p:cNvPr id="24" name="圆角矩形 23"/>
          <p:cNvSpPr/>
          <p:nvPr/>
        </p:nvSpPr>
        <p:spPr>
          <a:xfrm>
            <a:off x="1619672" y="4353948"/>
            <a:ext cx="3528392" cy="48605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推拿在过程中产生影响</a:t>
            </a:r>
            <a:endParaRPr lang="zh-CN" altLang="en-US" dirty="0"/>
          </a:p>
        </p:txBody>
      </p:sp>
      <p:sp>
        <p:nvSpPr>
          <p:cNvPr id="25" name="TextBox 24"/>
          <p:cNvSpPr txBox="1"/>
          <p:nvPr/>
        </p:nvSpPr>
        <p:spPr>
          <a:xfrm>
            <a:off x="3419872" y="3327834"/>
            <a:ext cx="1080120" cy="369332"/>
          </a:xfrm>
          <a:prstGeom prst="rect">
            <a:avLst/>
          </a:prstGeom>
          <a:noFill/>
        </p:spPr>
        <p:txBody>
          <a:bodyPr wrap="square" rtlCol="0">
            <a:spAutoFit/>
          </a:bodyPr>
          <a:lstStyle/>
          <a:p>
            <a:r>
              <a:rPr lang="en-US" altLang="zh-CN" b="1" dirty="0" smtClean="0">
                <a:solidFill>
                  <a:srgbClr val="FF0000"/>
                </a:solidFill>
              </a:rPr>
              <a:t>×</a:t>
            </a:r>
            <a:endParaRPr lang="zh-CN" altLang="en-US" b="1" dirty="0">
              <a:solidFill>
                <a:srgbClr val="FF0000"/>
              </a:solidFill>
            </a:endParaRPr>
          </a:p>
        </p:txBody>
      </p:sp>
      <p:cxnSp>
        <p:nvCxnSpPr>
          <p:cNvPr id="14" name="直接箭头连接符 13"/>
          <p:cNvCxnSpPr>
            <a:stCxn id="83970" idx="2"/>
          </p:cNvCxnSpPr>
          <p:nvPr/>
        </p:nvCxnSpPr>
        <p:spPr>
          <a:xfrm flipV="1">
            <a:off x="3203848" y="3543858"/>
            <a:ext cx="360040"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29388" y="1696484"/>
            <a:ext cx="2412776" cy="263149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buFont typeface="+mj-lt"/>
              <a:buAutoNum type="arabicPeriod"/>
            </a:pPr>
            <a:r>
              <a:rPr lang="zh-CN" altLang="en-US" sz="1100" dirty="0" smtClean="0"/>
              <a:t>教师在授课时介绍疼痛的机制以及产生途径，并介绍特有名词“闸门学说”。</a:t>
            </a:r>
            <a:endParaRPr lang="en-US" altLang="zh-CN" sz="1100" dirty="0" smtClean="0"/>
          </a:p>
          <a:p>
            <a:pPr>
              <a:lnSpc>
                <a:spcPct val="150000"/>
              </a:lnSpc>
              <a:buFont typeface="+mj-lt"/>
              <a:buAutoNum type="arabicPeriod"/>
            </a:pPr>
            <a:r>
              <a:rPr lang="zh-CN" altLang="en-US" sz="1100" dirty="0" smtClean="0"/>
              <a:t>疼痛闸门学说中，粗纤维和细纤维的区别，它们对快痛和慢痛的不同作用。</a:t>
            </a:r>
            <a:endParaRPr lang="en-US" altLang="zh-CN" sz="1100" dirty="0" smtClean="0"/>
          </a:p>
          <a:p>
            <a:pPr>
              <a:lnSpc>
                <a:spcPct val="150000"/>
              </a:lnSpc>
              <a:buFont typeface="+mj-lt"/>
              <a:buAutoNum type="arabicPeriod"/>
            </a:pPr>
            <a:r>
              <a:rPr lang="zh-CN" altLang="en-US" sz="1100" dirty="0" smtClean="0"/>
              <a:t>引入</a:t>
            </a:r>
            <a:r>
              <a:rPr lang="zh-CN" altLang="en-US" sz="1100" b="1" dirty="0" smtClean="0">
                <a:solidFill>
                  <a:srgbClr val="FF0000"/>
                </a:solidFill>
              </a:rPr>
              <a:t>“推拿治疗运动系统疾病的持续性镇痛效果” </a:t>
            </a:r>
            <a:r>
              <a:rPr lang="zh-CN" altLang="en-US" sz="1100" dirty="0" smtClean="0"/>
              <a:t>的小常识。指导学生分析为什么推拿能够镇痛，理解推拿对闸门效应的影响。</a:t>
            </a:r>
            <a:endParaRPr lang="zh-CN" altLang="en-US" sz="1100" dirty="0"/>
          </a:p>
        </p:txBody>
      </p:sp>
      <p:sp>
        <p:nvSpPr>
          <p:cNvPr id="16" name="矩形 15"/>
          <p:cNvSpPr/>
          <p:nvPr/>
        </p:nvSpPr>
        <p:spPr>
          <a:xfrm>
            <a:off x="7043552" y="1357304"/>
            <a:ext cx="1186036" cy="369332"/>
          </a:xfrm>
          <a:prstGeom prst="rect">
            <a:avLst/>
          </a:prstGeom>
        </p:spPr>
        <p:txBody>
          <a:bodyPr wrap="square">
            <a:spAutoFit/>
          </a:bodyPr>
          <a:lstStyle/>
          <a:p>
            <a:pPr lvl="0"/>
            <a:r>
              <a:rPr lang="zh-CN" altLang="en-US" b="1" dirty="0" smtClean="0">
                <a:solidFill>
                  <a:prstClr val="black"/>
                </a:solidFill>
                <a:latin typeface="宋体" pitchFamily="2" charset="-122"/>
              </a:rPr>
              <a:t>教师指导</a:t>
            </a:r>
            <a:endParaRPr lang="zh-CN" altLang="en-US" b="1" dirty="0">
              <a:solidFill>
                <a:prstClr val="black"/>
              </a:solidFill>
              <a:latin typeface="宋体" pitchFamily="2" charset="-122"/>
            </a:endParaRPr>
          </a:p>
        </p:txBody>
      </p:sp>
      <p:sp>
        <p:nvSpPr>
          <p:cNvPr id="17" name="六角星 16"/>
          <p:cNvSpPr/>
          <p:nvPr/>
        </p:nvSpPr>
        <p:spPr>
          <a:xfrm>
            <a:off x="6865628" y="1382735"/>
            <a:ext cx="216024" cy="2160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 y="0"/>
            <a:ext cx="314325" cy="51435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l="11594" r="11594"/>
          <a:stretch>
            <a:fillRect/>
          </a:stretch>
        </p:blipFill>
        <p:spPr bwMode="auto">
          <a:xfrm>
            <a:off x="-32" y="0"/>
            <a:ext cx="7956408" cy="983114"/>
          </a:xfrm>
          <a:prstGeom prst="rect">
            <a:avLst/>
          </a:prstGeom>
          <a:noFill/>
          <a:ln w="9525">
            <a:noFill/>
            <a:miter lim="800000"/>
            <a:headEnd/>
            <a:tailEnd/>
          </a:ln>
          <a:effectLst/>
        </p:spPr>
      </p:pic>
      <p:sp>
        <p:nvSpPr>
          <p:cNvPr id="12" name="TextBox 1"/>
          <p:cNvSpPr txBox="1">
            <a:spLocks noChangeArrowheads="1"/>
          </p:cNvSpPr>
          <p:nvPr/>
        </p:nvSpPr>
        <p:spPr bwMode="auto">
          <a:xfrm>
            <a:off x="785786" y="142858"/>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三、推拿调节运动系统的机制</a:t>
            </a:r>
            <a:endParaRPr lang="zh-CN" altLang="en-US" sz="2800" dirty="0">
              <a:latin typeface="黑体" pitchFamily="49" charset="-122"/>
              <a:ea typeface="黑体" pitchFamily="49" charset="-122"/>
            </a:endParaRPr>
          </a:p>
        </p:txBody>
      </p:sp>
      <p:sp>
        <p:nvSpPr>
          <p:cNvPr id="7" name="矩形 6"/>
          <p:cNvSpPr/>
          <p:nvPr/>
        </p:nvSpPr>
        <p:spPr>
          <a:xfrm>
            <a:off x="827584" y="1059582"/>
            <a:ext cx="4680520" cy="830997"/>
          </a:xfrm>
          <a:prstGeom prst="rect">
            <a:avLst/>
          </a:prstGeom>
        </p:spPr>
        <p:txBody>
          <a:bodyPr wrap="square">
            <a:spAutoFit/>
          </a:bodyPr>
          <a:lstStyle/>
          <a:p>
            <a:r>
              <a:rPr lang="en-US" altLang="zh-CN" sz="2400" b="1" dirty="0" smtClean="0">
                <a:solidFill>
                  <a:prstClr val="black"/>
                </a:solidFill>
                <a:latin typeface="宋体" pitchFamily="2" charset="-122"/>
              </a:rPr>
              <a:t>4.</a:t>
            </a:r>
            <a:r>
              <a:rPr lang="zh-CN" altLang="en-US" sz="2400" b="1" dirty="0" smtClean="0">
                <a:solidFill>
                  <a:prstClr val="black"/>
                </a:solidFill>
                <a:latin typeface="宋体" pitchFamily="2" charset="-122"/>
              </a:rPr>
              <a:t>推拿的生物力学效应</a:t>
            </a:r>
          </a:p>
          <a:p>
            <a:endParaRPr lang="zh-CN" altLang="en-US" sz="2400" b="1" dirty="0" smtClean="0">
              <a:solidFill>
                <a:prstClr val="black"/>
              </a:solidFill>
              <a:latin typeface="宋体" pitchFamily="2" charset="-122"/>
            </a:endParaRPr>
          </a:p>
        </p:txBody>
      </p:sp>
      <p:sp>
        <p:nvSpPr>
          <p:cNvPr id="13" name="内容占位符 12"/>
          <p:cNvSpPr>
            <a:spLocks noGrp="1"/>
          </p:cNvSpPr>
          <p:nvPr>
            <p:ph idx="1"/>
          </p:nvPr>
        </p:nvSpPr>
        <p:spPr>
          <a:xfrm>
            <a:off x="457200" y="1553542"/>
            <a:ext cx="5987008" cy="2692394"/>
          </a:xfrm>
        </p:spPr>
        <p:txBody>
          <a:bodyPr/>
          <a:lstStyle/>
          <a:p>
            <a:pPr indent="-169863">
              <a:lnSpc>
                <a:spcPct val="150000"/>
              </a:lnSpc>
              <a:buNone/>
            </a:pPr>
            <a:r>
              <a:rPr lang="en-US" altLang="zh-CN" sz="1800" dirty="0" smtClean="0">
                <a:latin typeface="微软雅黑" pitchFamily="34" charset="-122"/>
                <a:ea typeface="微软雅黑" pitchFamily="34" charset="-122"/>
              </a:rPr>
              <a:t>  </a:t>
            </a: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1</a:t>
            </a:r>
            <a:r>
              <a:rPr lang="zh-CN" altLang="zh-CN" sz="1600" dirty="0" smtClean="0">
                <a:latin typeface="微软雅黑" pitchFamily="34" charset="-122"/>
                <a:ea typeface="微软雅黑" pitchFamily="34" charset="-122"/>
              </a:rPr>
              <a:t>）推拿手法可以恢复生物力学平衡</a:t>
            </a:r>
            <a:endParaRPr lang="en-US" altLang="zh-CN" sz="1800" dirty="0" smtClean="0">
              <a:latin typeface="微软雅黑" pitchFamily="34" charset="-122"/>
              <a:ea typeface="微软雅黑" pitchFamily="34" charset="-122"/>
            </a:endParaRPr>
          </a:p>
          <a:p>
            <a:pPr indent="460375">
              <a:lnSpc>
                <a:spcPct val="150000"/>
              </a:lnSpc>
              <a:buNone/>
            </a:pPr>
            <a:r>
              <a:rPr lang="zh-CN" altLang="zh-CN" sz="1600" dirty="0" smtClean="0"/>
              <a:t>由于存在受损、变性，如肌纤维断裂、结缔组织增生、肌纤维萎缩等病理改变，从而使其肌群不能发挥正常的力学功能以致其维持关节稳定和平衡的功能失常。</a:t>
            </a:r>
            <a:endParaRPr lang="en-US" altLang="zh-CN" sz="1600" dirty="0" smtClean="0">
              <a:latin typeface="微软雅黑" pitchFamily="34" charset="-122"/>
              <a:ea typeface="微软雅黑" pitchFamily="34" charset="-122"/>
            </a:endParaRPr>
          </a:p>
          <a:p>
            <a:pPr indent="-169863">
              <a:lnSpc>
                <a:spcPct val="150000"/>
              </a:lnSpc>
              <a:buNone/>
            </a:pPr>
            <a:r>
              <a:rPr lang="en-US" altLang="zh-CN" sz="1600" dirty="0" smtClean="0">
                <a:latin typeface="微软雅黑" pitchFamily="34" charset="-122"/>
                <a:ea typeface="微软雅黑" pitchFamily="34" charset="-122"/>
              </a:rPr>
              <a:t>  </a:t>
            </a:r>
            <a:r>
              <a:rPr lang="zh-CN"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2</a:t>
            </a:r>
            <a:r>
              <a:rPr lang="zh-CN" altLang="zh-CN" sz="1600" dirty="0" smtClean="0">
                <a:latin typeface="微软雅黑" pitchFamily="34" charset="-122"/>
                <a:ea typeface="微软雅黑" pitchFamily="34" charset="-122"/>
              </a:rPr>
              <a:t>）推拿手法可以间接引起机械力感受器发生变化</a:t>
            </a:r>
            <a:endParaRPr lang="en-US" altLang="zh-CN" sz="1600" dirty="0" smtClean="0">
              <a:latin typeface="微软雅黑" pitchFamily="34" charset="-122"/>
              <a:ea typeface="微软雅黑" pitchFamily="34" charset="-122"/>
            </a:endParaRPr>
          </a:p>
          <a:p>
            <a:pPr indent="460375">
              <a:lnSpc>
                <a:spcPct val="150000"/>
              </a:lnSpc>
              <a:buNone/>
            </a:pPr>
            <a:r>
              <a:rPr lang="zh-CN" altLang="en-US" sz="1600" dirty="0" smtClean="0"/>
              <a:t>手法的这种生物学效应是手法的力学刺激所引发，力学信号转变为生物信号的关键是机械力感受器。</a:t>
            </a:r>
          </a:p>
        </p:txBody>
      </p:sp>
      <p:sp>
        <p:nvSpPr>
          <p:cNvPr id="9" name="TextBox 8"/>
          <p:cNvSpPr txBox="1"/>
          <p:nvPr/>
        </p:nvSpPr>
        <p:spPr>
          <a:xfrm>
            <a:off x="6588224" y="2046833"/>
            <a:ext cx="2412776" cy="18697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buFont typeface="+mj-lt"/>
              <a:buAutoNum type="arabicPeriod"/>
            </a:pPr>
            <a:r>
              <a:rPr lang="zh-CN" altLang="en-US" sz="1100" dirty="0" smtClean="0"/>
              <a:t>教师介绍生物力学平衡在人体运动系统中的重要性</a:t>
            </a:r>
            <a:r>
              <a:rPr lang="zh-CN" altLang="en-US" sz="1100" b="1" dirty="0" smtClean="0">
                <a:solidFill>
                  <a:srgbClr val="FF0000"/>
                </a:solidFill>
              </a:rPr>
              <a:t>（举例帆船桅杆、老年人为什么容易驼背等，说明生物力学平衡的重要性）</a:t>
            </a:r>
            <a:endParaRPr lang="en-US" altLang="zh-CN" sz="1100" b="1" dirty="0" smtClean="0">
              <a:solidFill>
                <a:srgbClr val="FF0000"/>
              </a:solidFill>
            </a:endParaRPr>
          </a:p>
          <a:p>
            <a:pPr>
              <a:lnSpc>
                <a:spcPct val="150000"/>
              </a:lnSpc>
              <a:buFont typeface="+mj-lt"/>
              <a:buAutoNum type="arabicPeriod"/>
            </a:pPr>
            <a:r>
              <a:rPr lang="zh-CN" altLang="en-US" sz="1100" dirty="0" smtClean="0"/>
              <a:t>阐述生物力学效应产生的途径，分析推拿由力学信号向生物信号转导的环节。</a:t>
            </a:r>
            <a:endParaRPr lang="en-US" altLang="zh-CN" sz="1100" dirty="0" smtClean="0"/>
          </a:p>
        </p:txBody>
      </p:sp>
      <p:sp>
        <p:nvSpPr>
          <p:cNvPr id="10" name="矩形 9"/>
          <p:cNvSpPr/>
          <p:nvPr/>
        </p:nvSpPr>
        <p:spPr>
          <a:xfrm>
            <a:off x="7202388" y="1707654"/>
            <a:ext cx="1186036" cy="369332"/>
          </a:xfrm>
          <a:prstGeom prst="rect">
            <a:avLst/>
          </a:prstGeom>
        </p:spPr>
        <p:txBody>
          <a:bodyPr wrap="square">
            <a:spAutoFit/>
          </a:bodyPr>
          <a:lstStyle/>
          <a:p>
            <a:pPr lvl="0"/>
            <a:r>
              <a:rPr lang="zh-CN" altLang="en-US" b="1" dirty="0" smtClean="0">
                <a:solidFill>
                  <a:prstClr val="black"/>
                </a:solidFill>
                <a:latin typeface="宋体" pitchFamily="2" charset="-122"/>
              </a:rPr>
              <a:t>教师指导</a:t>
            </a:r>
            <a:endParaRPr lang="zh-CN" altLang="en-US" b="1" dirty="0">
              <a:solidFill>
                <a:prstClr val="black"/>
              </a:solidFill>
              <a:latin typeface="宋体" pitchFamily="2" charset="-122"/>
            </a:endParaRPr>
          </a:p>
        </p:txBody>
      </p:sp>
      <p:sp>
        <p:nvSpPr>
          <p:cNvPr id="14" name="六角星 13"/>
          <p:cNvSpPr/>
          <p:nvPr/>
        </p:nvSpPr>
        <p:spPr>
          <a:xfrm>
            <a:off x="7024464" y="1733085"/>
            <a:ext cx="216024" cy="2160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1"/>
            <a:ext cx="9144000" cy="51435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1" y="0"/>
            <a:ext cx="314325" cy="5143500"/>
          </a:xfrm>
          <a:prstGeom prst="rect">
            <a:avLst/>
          </a:prstGeom>
          <a:noFill/>
          <a:ln w="9525">
            <a:noFill/>
            <a:miter lim="800000"/>
            <a:headEnd/>
            <a:tailEnd/>
          </a:ln>
          <a:effectLst/>
        </p:spPr>
      </p:pic>
      <p:graphicFrame>
        <p:nvGraphicFramePr>
          <p:cNvPr id="10" name="图示 9"/>
          <p:cNvGraphicFramePr/>
          <p:nvPr/>
        </p:nvGraphicFramePr>
        <p:xfrm>
          <a:off x="467544" y="1491630"/>
          <a:ext cx="9322280" cy="27543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矩形 7"/>
          <p:cNvSpPr>
            <a:spLocks noChangeArrowheads="1"/>
          </p:cNvSpPr>
          <p:nvPr/>
        </p:nvSpPr>
        <p:spPr bwMode="auto">
          <a:xfrm>
            <a:off x="1142976" y="267875"/>
            <a:ext cx="3480440" cy="523220"/>
          </a:xfrm>
          <a:prstGeom prst="rect">
            <a:avLst/>
          </a:prstGeom>
          <a:noFill/>
          <a:ln w="9525">
            <a:noFill/>
            <a:miter lim="800000"/>
            <a:headEnd/>
            <a:tailEnd/>
          </a:ln>
        </p:spPr>
        <p:txBody>
          <a:bodyPr wrap="none">
            <a:spAutoFit/>
          </a:bodyPr>
          <a:lstStyle/>
          <a:p>
            <a:r>
              <a:rPr lang="zh-CN" altLang="en-US" sz="2800" dirty="0" smtClean="0">
                <a:latin typeface="微软雅黑" pitchFamily="34" charset="-122"/>
                <a:ea typeface="微软雅黑" pitchFamily="34" charset="-122"/>
              </a:rPr>
              <a:t>    急性腰扭伤的诊断</a:t>
            </a:r>
            <a:endParaRPr lang="zh-CN" altLang="en-US" sz="2800" dirty="0">
              <a:latin typeface="微软雅黑" pitchFamily="34" charset="-122"/>
              <a:ea typeface="微软雅黑" pitchFamily="34" charset="-122"/>
            </a:endParaRPr>
          </a:p>
        </p:txBody>
      </p:sp>
      <p:pic>
        <p:nvPicPr>
          <p:cNvPr id="9" name="Picture 2"/>
          <p:cNvPicPr>
            <a:picLocks noChangeAspect="1" noChangeArrowheads="1"/>
          </p:cNvPicPr>
          <p:nvPr/>
        </p:nvPicPr>
        <p:blipFill>
          <a:blip r:embed="rId9" cstate="print"/>
          <a:srcRect l="11594" r="11594"/>
          <a:stretch>
            <a:fillRect/>
          </a:stretch>
        </p:blipFill>
        <p:spPr bwMode="auto">
          <a:xfrm>
            <a:off x="-32" y="0"/>
            <a:ext cx="7572428" cy="983114"/>
          </a:xfrm>
          <a:prstGeom prst="rect">
            <a:avLst/>
          </a:prstGeom>
          <a:noFill/>
          <a:ln w="9525">
            <a:noFill/>
            <a:miter lim="800000"/>
            <a:headEnd/>
            <a:tailEnd/>
          </a:ln>
          <a:effectLst/>
        </p:spPr>
      </p:pic>
      <p:sp>
        <p:nvSpPr>
          <p:cNvPr id="12" name="TextBox 1"/>
          <p:cNvSpPr txBox="1">
            <a:spLocks noChangeArrowheads="1"/>
          </p:cNvSpPr>
          <p:nvPr/>
        </p:nvSpPr>
        <p:spPr bwMode="auto">
          <a:xfrm>
            <a:off x="1714480" y="142858"/>
            <a:ext cx="6000792" cy="523220"/>
          </a:xfrm>
          <a:prstGeom prst="rect">
            <a:avLst/>
          </a:prstGeom>
          <a:noFill/>
          <a:ln w="9525">
            <a:noFill/>
            <a:miter lim="800000"/>
            <a:headEnd/>
            <a:tailEnd/>
          </a:ln>
        </p:spPr>
        <p:txBody>
          <a:bodyPr wrap="square">
            <a:spAutoFit/>
          </a:bodyPr>
          <a:lstStyle/>
          <a:p>
            <a:r>
              <a:rPr lang="zh-CN" altLang="en-US" sz="2800" dirty="0" smtClean="0">
                <a:latin typeface="微软雅黑" pitchFamily="34" charset="-122"/>
                <a:ea typeface="微软雅黑" pitchFamily="34" charset="-122"/>
              </a:rPr>
              <a:t>         </a:t>
            </a:r>
            <a:r>
              <a:rPr lang="zh-CN" altLang="en-US" sz="2800" dirty="0" smtClean="0">
                <a:latin typeface="黑体" pitchFamily="49" charset="-122"/>
                <a:ea typeface="黑体" pitchFamily="49" charset="-122"/>
              </a:rPr>
              <a:t>四、总 结</a:t>
            </a:r>
            <a:endParaRPr lang="zh-CN" altLang="en-US" sz="2800" dirty="0">
              <a:latin typeface="黑体" pitchFamily="49" charset="-122"/>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cstate="print"/>
          <a:srcRect/>
          <a:stretch>
            <a:fillRect/>
          </a:stretch>
        </p:blipFill>
        <p:spPr bwMode="auto">
          <a:xfrm>
            <a:off x="2643174" y="1446602"/>
            <a:ext cx="4000528" cy="2858136"/>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1" y="0"/>
            <a:ext cx="314325" cy="5143500"/>
          </a:xfrm>
          <a:prstGeom prst="rect">
            <a:avLst/>
          </a:prstGeom>
          <a:noFill/>
          <a:ln w="9525">
            <a:noFill/>
            <a:miter lim="800000"/>
            <a:headEnd/>
            <a:tailEnd/>
          </a:ln>
          <a:effectLst/>
        </p:spPr>
      </p:pic>
      <p:sp>
        <p:nvSpPr>
          <p:cNvPr id="8" name="矩形 7"/>
          <p:cNvSpPr/>
          <p:nvPr/>
        </p:nvSpPr>
        <p:spPr>
          <a:xfrm>
            <a:off x="785786" y="932336"/>
            <a:ext cx="7715304" cy="4598182"/>
          </a:xfrm>
          <a:prstGeom prst="rect">
            <a:avLst/>
          </a:prstGeom>
        </p:spPr>
        <p:txBody>
          <a:bodyPr wrap="square">
            <a:spAutoFit/>
          </a:bodyPr>
          <a:lstStyle/>
          <a:p>
            <a:pPr indent="361950">
              <a:lnSpc>
                <a:spcPct val="150000"/>
              </a:lnSpc>
            </a:pPr>
            <a:r>
              <a:rPr lang="zh-CN" altLang="en-US" sz="1600" b="1" dirty="0" smtClean="0"/>
              <a:t>背景：</a:t>
            </a:r>
            <a:r>
              <a:rPr lang="zh-CN" altLang="zh-CN" sz="1600" dirty="0" smtClean="0"/>
              <a:t>膝关节骨性关节炎（</a:t>
            </a:r>
            <a:r>
              <a:rPr lang="en-US" altLang="zh-CN" sz="1600" dirty="0" smtClean="0"/>
              <a:t>knee osteoarthritis, KOA</a:t>
            </a:r>
            <a:r>
              <a:rPr lang="zh-CN" altLang="zh-CN" sz="1600" dirty="0" smtClean="0"/>
              <a:t>）是四肢关节中最常见的慢性骨关节疾患，在</a:t>
            </a:r>
            <a:r>
              <a:rPr lang="en-US" altLang="zh-CN" sz="1600" dirty="0" smtClean="0"/>
              <a:t>60</a:t>
            </a:r>
            <a:r>
              <a:rPr lang="zh-CN" altLang="zh-CN" sz="1600" dirty="0" smtClean="0"/>
              <a:t>岁以上人群中的发生率高达</a:t>
            </a:r>
            <a:r>
              <a:rPr lang="en-US" altLang="zh-CN" sz="1600" dirty="0" smtClean="0"/>
              <a:t>37%</a:t>
            </a:r>
            <a:r>
              <a:rPr lang="zh-CN" altLang="zh-CN" sz="1600" dirty="0" smtClean="0"/>
              <a:t>。其主要病理表现为膝部关节软骨变性，关节软骨面反应性增生。典型的症状表现为患者行走后出现膝关节钝痛和关节发僵。</a:t>
            </a:r>
            <a:r>
              <a:rPr lang="zh-CN" altLang="en-US" sz="1600" dirty="0" smtClean="0"/>
              <a:t>目前，</a:t>
            </a:r>
            <a:r>
              <a:rPr lang="zh-CN" altLang="zh-CN" sz="1600" dirty="0" smtClean="0"/>
              <a:t>公认</a:t>
            </a:r>
            <a:r>
              <a:rPr lang="en-US" altLang="zh-CN" sz="1600" dirty="0" smtClean="0"/>
              <a:t>KOA</a:t>
            </a:r>
            <a:r>
              <a:rPr lang="zh-CN" altLang="zh-CN" sz="1600" dirty="0" smtClean="0"/>
              <a:t>主要与骨内高压、软骨酶降解、内分泌紊乱、膝关节机械运动等因素有关</a:t>
            </a:r>
            <a:r>
              <a:rPr lang="zh-CN" altLang="en-US" sz="1600" dirty="0" smtClean="0"/>
              <a:t>。作为临床治疗的优势病种，推拿对其有很好的疗效</a:t>
            </a:r>
            <a:r>
              <a:rPr lang="zh-CN" altLang="zh-CN" sz="1600" dirty="0" smtClean="0"/>
              <a:t>。</a:t>
            </a:r>
          </a:p>
          <a:p>
            <a:pPr indent="457200">
              <a:lnSpc>
                <a:spcPct val="180000"/>
              </a:lnSpc>
            </a:pPr>
            <a:r>
              <a:rPr lang="zh-CN" altLang="en-US" b="1" dirty="0" smtClean="0">
                <a:latin typeface="黑体" pitchFamily="49" charset="-122"/>
                <a:ea typeface="黑体" pitchFamily="49" charset="-122"/>
              </a:rPr>
              <a:t>问题：</a:t>
            </a:r>
            <a:endParaRPr lang="en-US" altLang="zh-CN" b="1" dirty="0" smtClean="0">
              <a:latin typeface="黑体" pitchFamily="49" charset="-122"/>
              <a:ea typeface="黑体" pitchFamily="49" charset="-122"/>
            </a:endParaRPr>
          </a:p>
          <a:p>
            <a:pPr indent="457200">
              <a:lnSpc>
                <a:spcPct val="180000"/>
              </a:lnSpc>
            </a:pPr>
            <a:r>
              <a:rPr lang="zh-CN" altLang="en-US" b="1" dirty="0" smtClean="0">
                <a:latin typeface="黑体" pitchFamily="49" charset="-122"/>
                <a:ea typeface="黑体" pitchFamily="49" charset="-122"/>
              </a:rPr>
              <a:t> </a:t>
            </a:r>
            <a:r>
              <a:rPr lang="en-US" altLang="zh-CN" b="1" dirty="0" smtClean="0">
                <a:latin typeface="黑体" pitchFamily="49" charset="-122"/>
                <a:ea typeface="黑体" pitchFamily="49" charset="-122"/>
              </a:rPr>
              <a:t>1</a:t>
            </a:r>
            <a:r>
              <a:rPr lang="zh-CN" altLang="en-US" b="1" dirty="0" smtClean="0">
                <a:latin typeface="黑体" pitchFamily="49" charset="-122"/>
                <a:ea typeface="黑体" pitchFamily="49" charset="-122"/>
              </a:rPr>
              <a:t>、请试分析推拿治疗膝骨性关节炎的做能够用机制</a:t>
            </a:r>
            <a:r>
              <a:rPr lang="en-US" altLang="zh-CN" b="1" dirty="0" smtClean="0">
                <a:latin typeface="黑体" pitchFamily="49" charset="-122"/>
                <a:ea typeface="黑体" pitchFamily="49" charset="-122"/>
              </a:rPr>
              <a:t>?</a:t>
            </a:r>
          </a:p>
          <a:p>
            <a:pPr indent="457200">
              <a:lnSpc>
                <a:spcPct val="180000"/>
              </a:lnSpc>
            </a:pPr>
            <a:r>
              <a:rPr lang="en-US" altLang="zh-CN" b="1" dirty="0" smtClean="0">
                <a:latin typeface="黑体" pitchFamily="49" charset="-122"/>
                <a:ea typeface="黑体" pitchFamily="49" charset="-122"/>
              </a:rPr>
              <a:t> 2</a:t>
            </a:r>
            <a:r>
              <a:rPr lang="zh-CN" altLang="en-US" b="1" dirty="0" smtClean="0">
                <a:latin typeface="黑体" pitchFamily="49" charset="-122"/>
                <a:ea typeface="黑体" pitchFamily="49" charset="-122"/>
              </a:rPr>
              <a:t>、给出你所认为的理由？</a:t>
            </a:r>
            <a:endParaRPr lang="en-US" altLang="zh-CN" b="1" dirty="0" smtClean="0">
              <a:latin typeface="黑体" pitchFamily="49" charset="-122"/>
              <a:ea typeface="黑体" pitchFamily="49" charset="-122"/>
            </a:endParaRPr>
          </a:p>
          <a:p>
            <a:pPr indent="457200">
              <a:lnSpc>
                <a:spcPct val="180000"/>
              </a:lnSpc>
            </a:pPr>
            <a:r>
              <a:rPr lang="zh-CN" altLang="en-US" b="1" dirty="0" smtClean="0">
                <a:latin typeface="黑体" pitchFamily="49" charset="-122"/>
                <a:ea typeface="黑体" pitchFamily="49" charset="-122"/>
              </a:rPr>
              <a:t> </a:t>
            </a:r>
            <a:r>
              <a:rPr lang="en-US" altLang="zh-CN" b="1" dirty="0" smtClean="0">
                <a:latin typeface="黑体" pitchFamily="49" charset="-122"/>
                <a:ea typeface="黑体" pitchFamily="49" charset="-122"/>
              </a:rPr>
              <a:t>3</a:t>
            </a:r>
            <a:r>
              <a:rPr lang="zh-CN" altLang="en-US" b="1" dirty="0" smtClean="0">
                <a:latin typeface="黑体" pitchFamily="49" charset="-122"/>
                <a:ea typeface="黑体" pitchFamily="49" charset="-122"/>
              </a:rPr>
              <a:t>、总结本节课学习的感悟心得。 </a:t>
            </a:r>
            <a:r>
              <a:rPr lang="zh-CN" altLang="en-US" dirty="0" smtClean="0">
                <a:latin typeface="黑体" pitchFamily="49" charset="-122"/>
                <a:ea typeface="黑体" pitchFamily="49" charset="-122"/>
              </a:rPr>
              <a:t/>
            </a:r>
            <a:br>
              <a:rPr lang="zh-CN" altLang="en-US" dirty="0" smtClean="0">
                <a:latin typeface="黑体" pitchFamily="49" charset="-122"/>
                <a:ea typeface="黑体" pitchFamily="49" charset="-122"/>
              </a:rPr>
            </a:br>
            <a:endParaRPr lang="zh-CN" altLang="en-US" dirty="0">
              <a:latin typeface="黑体" pitchFamily="49" charset="-122"/>
              <a:ea typeface="黑体" pitchFamily="49" charset="-122"/>
            </a:endParaRPr>
          </a:p>
        </p:txBody>
      </p:sp>
      <p:sp>
        <p:nvSpPr>
          <p:cNvPr id="9" name="矩形 8"/>
          <p:cNvSpPr>
            <a:spLocks noChangeArrowheads="1"/>
          </p:cNvSpPr>
          <p:nvPr/>
        </p:nvSpPr>
        <p:spPr bwMode="auto">
          <a:xfrm>
            <a:off x="1142976" y="267875"/>
            <a:ext cx="3480440" cy="523220"/>
          </a:xfrm>
          <a:prstGeom prst="rect">
            <a:avLst/>
          </a:prstGeom>
          <a:noFill/>
          <a:ln w="9525">
            <a:noFill/>
            <a:miter lim="800000"/>
            <a:headEnd/>
            <a:tailEnd/>
          </a:ln>
        </p:spPr>
        <p:txBody>
          <a:bodyPr wrap="none">
            <a:spAutoFit/>
          </a:bodyPr>
          <a:lstStyle/>
          <a:p>
            <a:r>
              <a:rPr lang="zh-CN" altLang="en-US" sz="2800" dirty="0" smtClean="0">
                <a:latin typeface="微软雅黑" pitchFamily="34" charset="-122"/>
                <a:ea typeface="微软雅黑" pitchFamily="34" charset="-122"/>
              </a:rPr>
              <a:t>    急性腰扭伤的诊断</a:t>
            </a:r>
            <a:endParaRPr lang="zh-CN" altLang="en-US" sz="2800" dirty="0">
              <a:latin typeface="微软雅黑" pitchFamily="34" charset="-122"/>
              <a:ea typeface="微软雅黑" pitchFamily="34" charset="-122"/>
            </a:endParaRPr>
          </a:p>
        </p:txBody>
      </p:sp>
      <p:pic>
        <p:nvPicPr>
          <p:cNvPr id="10" name="Picture 2"/>
          <p:cNvPicPr>
            <a:picLocks noChangeAspect="1" noChangeArrowheads="1"/>
          </p:cNvPicPr>
          <p:nvPr/>
        </p:nvPicPr>
        <p:blipFill>
          <a:blip r:embed="rId6" cstate="print"/>
          <a:srcRect l="11594" r="11594"/>
          <a:stretch>
            <a:fillRect/>
          </a:stretch>
        </p:blipFill>
        <p:spPr bwMode="auto">
          <a:xfrm>
            <a:off x="-32" y="0"/>
            <a:ext cx="7572428" cy="983114"/>
          </a:xfrm>
          <a:prstGeom prst="rect">
            <a:avLst/>
          </a:prstGeom>
          <a:noFill/>
          <a:ln w="9525">
            <a:noFill/>
            <a:miter lim="800000"/>
            <a:headEnd/>
            <a:tailEnd/>
          </a:ln>
          <a:effectLst/>
        </p:spPr>
      </p:pic>
      <p:sp>
        <p:nvSpPr>
          <p:cNvPr id="12" name="TextBox 1"/>
          <p:cNvSpPr txBox="1">
            <a:spLocks noChangeArrowheads="1"/>
          </p:cNvSpPr>
          <p:nvPr/>
        </p:nvSpPr>
        <p:spPr bwMode="auto">
          <a:xfrm>
            <a:off x="285720" y="142858"/>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五、课 后 思 考</a:t>
            </a:r>
            <a:endParaRPr lang="zh-CN" altLang="en-US" sz="2800" dirty="0">
              <a:latin typeface="黑体" pitchFamily="49" charset="-122"/>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 y="910816"/>
            <a:ext cx="314325" cy="4232684"/>
          </a:xfrm>
          <a:prstGeom prst="rect">
            <a:avLst/>
          </a:prstGeom>
          <a:noFill/>
          <a:ln w="9525">
            <a:noFill/>
            <a:miter lim="800000"/>
            <a:headEnd/>
            <a:tailEnd/>
          </a:ln>
          <a:effectLst/>
        </p:spPr>
      </p:pic>
      <p:pic>
        <p:nvPicPr>
          <p:cNvPr id="24" name="Picture 2"/>
          <p:cNvPicPr>
            <a:picLocks noChangeAspect="1" noChangeArrowheads="1"/>
          </p:cNvPicPr>
          <p:nvPr/>
        </p:nvPicPr>
        <p:blipFill>
          <a:blip r:embed="rId4" cstate="print"/>
          <a:srcRect l="11594" r="11594"/>
          <a:stretch>
            <a:fillRect/>
          </a:stretch>
        </p:blipFill>
        <p:spPr bwMode="auto">
          <a:xfrm>
            <a:off x="-32" y="0"/>
            <a:ext cx="7572428" cy="983114"/>
          </a:xfrm>
          <a:prstGeom prst="rect">
            <a:avLst/>
          </a:prstGeom>
          <a:noFill/>
          <a:ln w="9525">
            <a:noFill/>
            <a:miter lim="800000"/>
            <a:headEnd/>
            <a:tailEnd/>
          </a:ln>
          <a:effectLst/>
        </p:spPr>
      </p:pic>
      <p:sp>
        <p:nvSpPr>
          <p:cNvPr id="25" name="TextBox 1"/>
          <p:cNvSpPr txBox="1">
            <a:spLocks noChangeArrowheads="1"/>
          </p:cNvSpPr>
          <p:nvPr/>
        </p:nvSpPr>
        <p:spPr bwMode="auto">
          <a:xfrm>
            <a:off x="1019480" y="142858"/>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目的要求</a:t>
            </a:r>
            <a:endParaRPr lang="zh-CN" altLang="en-US" sz="2800" dirty="0">
              <a:latin typeface="黑体" pitchFamily="49" charset="-122"/>
              <a:ea typeface="黑体" pitchFamily="49" charset="-122"/>
            </a:endParaRPr>
          </a:p>
        </p:txBody>
      </p:sp>
      <p:graphicFrame>
        <p:nvGraphicFramePr>
          <p:cNvPr id="28" name="图示 27"/>
          <p:cNvGraphicFramePr/>
          <p:nvPr/>
        </p:nvGraphicFramePr>
        <p:xfrm>
          <a:off x="1357290" y="1285866"/>
          <a:ext cx="6072230" cy="31237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1" y="0"/>
            <a:ext cx="314325" cy="5143500"/>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cstate="print"/>
          <a:srcRect/>
          <a:stretch>
            <a:fillRect/>
          </a:stretch>
        </p:blipFill>
        <p:spPr bwMode="auto">
          <a:xfrm>
            <a:off x="0" y="-1"/>
            <a:ext cx="9144000" cy="5143501"/>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a:stretch>
            <a:fillRect/>
          </a:stretch>
        </p:blipFill>
        <p:spPr bwMode="auto">
          <a:xfrm>
            <a:off x="0" y="1221600"/>
            <a:ext cx="9144000" cy="2538282"/>
          </a:xfrm>
          <a:prstGeom prst="rect">
            <a:avLst/>
          </a:prstGeom>
          <a:noFill/>
          <a:ln w="9525">
            <a:noFill/>
            <a:miter lim="800000"/>
            <a:headEnd/>
            <a:tailEnd/>
          </a:ln>
          <a:effectLst/>
        </p:spPr>
      </p:pic>
      <p:sp>
        <p:nvSpPr>
          <p:cNvPr id="6" name="TextBox 5"/>
          <p:cNvSpPr txBox="1"/>
          <p:nvPr/>
        </p:nvSpPr>
        <p:spPr>
          <a:xfrm>
            <a:off x="3214678" y="1857370"/>
            <a:ext cx="2880320" cy="1015663"/>
          </a:xfrm>
          <a:prstGeom prst="rect">
            <a:avLst/>
          </a:prstGeom>
          <a:noFill/>
        </p:spPr>
        <p:txBody>
          <a:bodyPr wrap="square" rtlCol="0">
            <a:spAutoFit/>
          </a:bodyPr>
          <a:lstStyle/>
          <a:p>
            <a:r>
              <a:rPr lang="zh-CN" altLang="en-US" sz="6000" b="1" dirty="0" smtClean="0">
                <a:latin typeface="黑体" pitchFamily="49" charset="-122"/>
                <a:ea typeface="黑体" pitchFamily="49" charset="-122"/>
              </a:rPr>
              <a:t>谢  谢！</a:t>
            </a:r>
            <a:endParaRPr lang="zh-CN" altLang="en-US" sz="6000" b="1" dirty="0">
              <a:latin typeface="黑体" pitchFamily="49" charset="-122"/>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 y="910816"/>
            <a:ext cx="314325" cy="4232684"/>
          </a:xfrm>
          <a:prstGeom prst="rect">
            <a:avLst/>
          </a:prstGeom>
          <a:noFill/>
          <a:ln w="9525">
            <a:noFill/>
            <a:miter lim="800000"/>
            <a:headEnd/>
            <a:tailEnd/>
          </a:ln>
          <a:effectLst/>
        </p:spPr>
      </p:pic>
      <p:pic>
        <p:nvPicPr>
          <p:cNvPr id="24" name="Picture 2"/>
          <p:cNvPicPr>
            <a:picLocks noChangeAspect="1" noChangeArrowheads="1"/>
          </p:cNvPicPr>
          <p:nvPr/>
        </p:nvPicPr>
        <p:blipFill>
          <a:blip r:embed="rId4" cstate="print"/>
          <a:srcRect l="11594" r="11594"/>
          <a:stretch>
            <a:fillRect/>
          </a:stretch>
        </p:blipFill>
        <p:spPr bwMode="auto">
          <a:xfrm>
            <a:off x="-32" y="0"/>
            <a:ext cx="7572428" cy="983114"/>
          </a:xfrm>
          <a:prstGeom prst="rect">
            <a:avLst/>
          </a:prstGeom>
          <a:noFill/>
          <a:ln w="9525">
            <a:noFill/>
            <a:miter lim="800000"/>
            <a:headEnd/>
            <a:tailEnd/>
          </a:ln>
          <a:effectLst/>
        </p:spPr>
      </p:pic>
      <p:sp>
        <p:nvSpPr>
          <p:cNvPr id="25" name="TextBox 1"/>
          <p:cNvSpPr txBox="1">
            <a:spLocks noChangeArrowheads="1"/>
          </p:cNvSpPr>
          <p:nvPr/>
        </p:nvSpPr>
        <p:spPr bwMode="auto">
          <a:xfrm>
            <a:off x="1019480" y="142858"/>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主要内容</a:t>
            </a:r>
            <a:endParaRPr lang="zh-CN" altLang="en-US" sz="2800" dirty="0">
              <a:latin typeface="黑体" pitchFamily="49" charset="-122"/>
              <a:ea typeface="黑体" pitchFamily="49" charset="-122"/>
            </a:endParaRPr>
          </a:p>
        </p:txBody>
      </p:sp>
      <p:sp>
        <p:nvSpPr>
          <p:cNvPr id="29" name="内容占位符 28"/>
          <p:cNvSpPr>
            <a:spLocks noGrp="1"/>
          </p:cNvSpPr>
          <p:nvPr>
            <p:ph idx="1"/>
          </p:nvPr>
        </p:nvSpPr>
        <p:spPr>
          <a:xfrm>
            <a:off x="314325" y="1071552"/>
            <a:ext cx="8229600" cy="2883768"/>
          </a:xfrm>
        </p:spPr>
        <p:txBody>
          <a:bodyPr/>
          <a:lstStyle/>
          <a:p>
            <a:pPr marL="993775" indent="266700">
              <a:lnSpc>
                <a:spcPct val="150000"/>
              </a:lnSpc>
              <a:buFont typeface="+mj-ea"/>
              <a:buAutoNum type="ea1JpnChsDbPeriod"/>
            </a:pPr>
            <a:r>
              <a:rPr lang="zh-CN" altLang="en-US" sz="2800" dirty="0" smtClean="0">
                <a:latin typeface="黑体" pitchFamily="49" charset="-122"/>
                <a:ea typeface="黑体" pitchFamily="49" charset="-122"/>
              </a:rPr>
              <a:t>运动系统的组成</a:t>
            </a:r>
            <a:endParaRPr lang="en-US" altLang="zh-CN" sz="2800" dirty="0" smtClean="0">
              <a:latin typeface="黑体" pitchFamily="49" charset="-122"/>
              <a:ea typeface="黑体" pitchFamily="49" charset="-122"/>
            </a:endParaRPr>
          </a:p>
          <a:p>
            <a:pPr marL="993775" indent="266700">
              <a:lnSpc>
                <a:spcPct val="150000"/>
              </a:lnSpc>
              <a:buFont typeface="+mj-ea"/>
              <a:buAutoNum type="ea1JpnChsDbPeriod"/>
            </a:pPr>
            <a:r>
              <a:rPr lang="zh-CN" altLang="en-US" sz="2800" dirty="0" smtClean="0">
                <a:latin typeface="黑体" pitchFamily="49" charset="-122"/>
                <a:ea typeface="黑体" pitchFamily="49" charset="-122"/>
              </a:rPr>
              <a:t>推拿调节运动系统的效应</a:t>
            </a:r>
            <a:endParaRPr lang="zh-CN" altLang="en-US" sz="2800" dirty="0">
              <a:latin typeface="黑体" pitchFamily="49" charset="-122"/>
              <a:ea typeface="黑体" pitchFamily="49" charset="-122"/>
            </a:endParaRPr>
          </a:p>
          <a:p>
            <a:pPr marL="993775" indent="266700">
              <a:lnSpc>
                <a:spcPct val="150000"/>
              </a:lnSpc>
              <a:buFont typeface="+mj-ea"/>
              <a:buAutoNum type="ea1JpnChsDbPeriod"/>
            </a:pPr>
            <a:r>
              <a:rPr lang="zh-CN" altLang="en-US" sz="2800" dirty="0">
                <a:latin typeface="黑体" pitchFamily="49" charset="-122"/>
                <a:ea typeface="黑体" pitchFamily="49" charset="-122"/>
              </a:rPr>
              <a:t>推拿调节运动系统的</a:t>
            </a:r>
            <a:r>
              <a:rPr lang="zh-CN" altLang="en-US" sz="2800" dirty="0" smtClean="0">
                <a:latin typeface="黑体" pitchFamily="49" charset="-122"/>
                <a:ea typeface="黑体" pitchFamily="49" charset="-122"/>
              </a:rPr>
              <a:t>机制</a:t>
            </a:r>
            <a:endParaRPr lang="en-US" altLang="zh-CN" sz="2800" dirty="0" smtClean="0">
              <a:latin typeface="黑体" pitchFamily="49" charset="-122"/>
              <a:ea typeface="黑体" pitchFamily="49" charset="-122"/>
            </a:endParaRPr>
          </a:p>
          <a:p>
            <a:pPr marL="993775" indent="266700">
              <a:lnSpc>
                <a:spcPct val="150000"/>
              </a:lnSpc>
              <a:buFont typeface="+mj-ea"/>
              <a:buAutoNum type="ea1JpnChsDbPeriod"/>
            </a:pPr>
            <a:r>
              <a:rPr lang="zh-CN" altLang="en-US" sz="2800" dirty="0" smtClean="0">
                <a:latin typeface="黑体" pitchFamily="49" charset="-122"/>
                <a:ea typeface="黑体" pitchFamily="49" charset="-122"/>
              </a:rPr>
              <a:t>总结</a:t>
            </a:r>
            <a:endParaRPr lang="en-US" altLang="zh-CN" sz="2800" dirty="0" smtClean="0">
              <a:latin typeface="黑体" pitchFamily="49" charset="-122"/>
              <a:ea typeface="黑体" pitchFamily="49" charset="-122"/>
            </a:endParaRPr>
          </a:p>
          <a:p>
            <a:pPr marL="993775" indent="266700">
              <a:lnSpc>
                <a:spcPct val="150000"/>
              </a:lnSpc>
              <a:buFont typeface="+mj-ea"/>
              <a:buAutoNum type="ea1JpnChsDbPeriod"/>
            </a:pPr>
            <a:r>
              <a:rPr lang="zh-CN" altLang="en-US" sz="2800" dirty="0" smtClean="0">
                <a:latin typeface="黑体" pitchFamily="49" charset="-122"/>
                <a:ea typeface="黑体" pitchFamily="49" charset="-122"/>
              </a:rPr>
              <a:t>课后思考</a:t>
            </a:r>
            <a:endParaRPr lang="en-US" altLang="zh-CN" sz="2800" dirty="0" smtClean="0">
              <a:latin typeface="黑体" pitchFamily="49" charset="-122"/>
              <a:ea typeface="黑体" pitchFamily="49" charset="-122"/>
            </a:endParaRPr>
          </a:p>
          <a:p>
            <a:pPr marL="993775" indent="266700">
              <a:buFont typeface="+mj-ea"/>
              <a:buAutoNum type="ea1JpnChsDbPeriod"/>
            </a:pPr>
            <a:endParaRPr lang="en-US" altLang="zh-CN" sz="2800" dirty="0" smtClean="0">
              <a:latin typeface="黑体" pitchFamily="49" charset="-122"/>
              <a:ea typeface="黑体" pitchFamily="49" charset="-122"/>
            </a:endParaRPr>
          </a:p>
          <a:p>
            <a:pPr marL="993775" indent="266700"/>
            <a:endParaRPr lang="en-US" altLang="zh-CN" sz="2800" dirty="0" smtClean="0">
              <a:latin typeface="黑体" pitchFamily="49" charset="-122"/>
              <a:ea typeface="黑体" pitchFamily="49" charset="-122"/>
            </a:endParaRPr>
          </a:p>
          <a:p>
            <a:pPr marL="993775" indent="266700">
              <a:buNone/>
            </a:pPr>
            <a:endParaRPr lang="en-US" altLang="zh-CN" sz="2800" dirty="0" smtClean="0">
              <a:latin typeface="黑体" pitchFamily="49" charset="-122"/>
              <a:ea typeface="黑体" pitchFamily="49" charset="-122"/>
            </a:endParaRPr>
          </a:p>
          <a:p>
            <a:endParaRPr lang="zh-CN" altLang="en-US" dirty="0" smtClean="0">
              <a:latin typeface="黑体" pitchFamily="49" charset="-122"/>
              <a:ea typeface="黑体" pitchFamily="49" charset="-122"/>
            </a:endParaRPr>
          </a:p>
          <a:p>
            <a:endParaRPr lang="zh-CN" altLang="en-US" dirty="0" smtClean="0">
              <a:latin typeface="黑体" pitchFamily="49" charset="-122"/>
              <a:ea typeface="黑体" pitchFamily="49" charset="-122"/>
            </a:endParaRPr>
          </a:p>
          <a:p>
            <a:endParaRPr lang="zh-CN" alt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 y="0"/>
            <a:ext cx="314325" cy="51435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l="11594" r="11594"/>
          <a:stretch>
            <a:fillRect/>
          </a:stretch>
        </p:blipFill>
        <p:spPr bwMode="auto">
          <a:xfrm>
            <a:off x="-32" y="0"/>
            <a:ext cx="7572428" cy="983114"/>
          </a:xfrm>
          <a:prstGeom prst="rect">
            <a:avLst/>
          </a:prstGeom>
          <a:noFill/>
          <a:ln w="9525">
            <a:noFill/>
            <a:miter lim="800000"/>
            <a:headEnd/>
            <a:tailEnd/>
          </a:ln>
          <a:effectLst/>
        </p:spPr>
      </p:pic>
      <p:sp>
        <p:nvSpPr>
          <p:cNvPr id="12" name="TextBox 1"/>
          <p:cNvSpPr txBox="1">
            <a:spLocks noChangeArrowheads="1"/>
          </p:cNvSpPr>
          <p:nvPr/>
        </p:nvSpPr>
        <p:spPr bwMode="auto">
          <a:xfrm>
            <a:off x="785786" y="142858"/>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一、运动系统的组成</a:t>
            </a:r>
            <a:endParaRPr lang="zh-CN" altLang="en-US" sz="2800" dirty="0">
              <a:latin typeface="黑体" pitchFamily="49" charset="-122"/>
              <a:ea typeface="黑体" pitchFamily="49" charset="-122"/>
            </a:endParaRPr>
          </a:p>
        </p:txBody>
      </p:sp>
      <p:sp>
        <p:nvSpPr>
          <p:cNvPr id="5" name="Line 7"/>
          <p:cNvSpPr>
            <a:spLocks noChangeShapeType="1"/>
          </p:cNvSpPr>
          <p:nvPr/>
        </p:nvSpPr>
        <p:spPr bwMode="auto">
          <a:xfrm flipV="1">
            <a:off x="3377272" y="2949192"/>
            <a:ext cx="0" cy="219742"/>
          </a:xfrm>
          <a:prstGeom prst="line">
            <a:avLst/>
          </a:prstGeom>
          <a:noFill/>
          <a:ln w="9525" cap="flat" cmpd="sng">
            <a:solidFill>
              <a:schemeClr val="bg1">
                <a:lumMod val="65000"/>
              </a:schemeClr>
            </a:solidFill>
            <a:prstDash val="dash"/>
            <a:round/>
            <a:headEnd type="oval" w="med" len="med"/>
            <a:tailEnd type="oval"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241082">
              <a:defRPr/>
            </a:pPr>
            <a:endParaRPr lang="es-ES" sz="14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AutoShape 8"/>
          <p:cNvSpPr>
            <a:spLocks/>
          </p:cNvSpPr>
          <p:nvPr/>
        </p:nvSpPr>
        <p:spPr bwMode="auto">
          <a:xfrm>
            <a:off x="2339161" y="3809235"/>
            <a:ext cx="2092434"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spcBef>
                <a:spcPts val="896"/>
              </a:spcBef>
            </a:pPr>
            <a:r>
              <a:rPr lang="zh-CN" altLang="en-US" sz="2400" dirty="0" smtClean="0">
                <a:solidFill>
                  <a:schemeClr val="tx1"/>
                </a:solidFill>
                <a:latin typeface="Microsoft YaHei" charset="-122"/>
                <a:ea typeface="Microsoft YaHei" charset="-122"/>
                <a:cs typeface="Microsoft YaHei" charset="-122"/>
              </a:rPr>
              <a:t>骨连结（关节）</a:t>
            </a:r>
            <a:endParaRPr lang="es-ES" altLang="zh-CN" sz="2400" dirty="0">
              <a:solidFill>
                <a:schemeClr val="tx1"/>
              </a:solidFill>
              <a:latin typeface="Microsoft YaHei" charset="-122"/>
              <a:ea typeface="Microsoft YaHei" charset="-122"/>
              <a:cs typeface="Microsoft YaHei" charset="-122"/>
              <a:sym typeface="Arial" panose="020B0604020202020204" pitchFamily="34" charset="0"/>
            </a:endParaRPr>
          </a:p>
        </p:txBody>
      </p:sp>
      <p:sp>
        <p:nvSpPr>
          <p:cNvPr id="8" name="AutoShape 9"/>
          <p:cNvSpPr>
            <a:spLocks/>
          </p:cNvSpPr>
          <p:nvPr/>
        </p:nvSpPr>
        <p:spPr bwMode="auto">
          <a:xfrm>
            <a:off x="3023592" y="3281315"/>
            <a:ext cx="707360" cy="530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3"/>
          </a:solidFill>
          <a:ln>
            <a:noFill/>
          </a:ln>
          <a:effectLst/>
          <a:scene3d>
            <a:camera prst="orthographicFront">
              <a:rot lat="0" lon="0" rev="0"/>
            </a:camera>
            <a:lightRig rig="contrasting" dir="t">
              <a:rot lat="0" lon="0" rev="7800000"/>
            </a:lightRig>
          </a:scene3d>
          <a:sp3d>
            <a:bevelT w="139700" h="139700"/>
          </a:sp3d>
        </p:spPr>
        <p:txBody>
          <a:bodyPr lIns="0" tIns="0" rIns="0" bIns="0" anchor="ctr"/>
          <a:lstStyle/>
          <a:p>
            <a:pPr>
              <a:lnSpc>
                <a:spcPct val="100000"/>
              </a:lnSpc>
              <a:defRPr/>
            </a:pPr>
            <a:endParaRPr lang="es-ES" sz="4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9" name="AutoShape 10"/>
          <p:cNvSpPr>
            <a:spLocks/>
          </p:cNvSpPr>
          <p:nvPr/>
        </p:nvSpPr>
        <p:spPr bwMode="auto">
          <a:xfrm>
            <a:off x="3142882" y="3352452"/>
            <a:ext cx="468783" cy="41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50000"/>
              </a:lnSpc>
            </a:pPr>
            <a:r>
              <a:rPr lang="es-ES" altLang="zh-CN" sz="1800" b="0" dirty="0" smtClean="0">
                <a:latin typeface="Arial" panose="020B0604020202020204" pitchFamily="34" charset="0"/>
                <a:ea typeface="微软雅黑" panose="020B0503020204020204" pitchFamily="34" charset="-122"/>
                <a:sym typeface="Arial" panose="020B0604020202020204" pitchFamily="34" charset="0"/>
              </a:rPr>
              <a:t>02</a:t>
            </a:r>
            <a:endParaRPr lang="es-ES" altLang="zh-CN"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11"/>
          <p:cNvSpPr>
            <a:spLocks/>
          </p:cNvSpPr>
          <p:nvPr/>
        </p:nvSpPr>
        <p:spPr bwMode="auto">
          <a:xfrm>
            <a:off x="5089789" y="3565723"/>
            <a:ext cx="1729634"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spcBef>
                <a:spcPts val="896"/>
              </a:spcBef>
            </a:pPr>
            <a:r>
              <a:rPr lang="zh-CN" altLang="en-US" sz="24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骨骼肌</a:t>
            </a:r>
            <a:endParaRPr lang="es-ES" altLang="zh-CN"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AutoShape 12"/>
          <p:cNvSpPr>
            <a:spLocks/>
          </p:cNvSpPr>
          <p:nvPr/>
        </p:nvSpPr>
        <p:spPr bwMode="auto">
          <a:xfrm>
            <a:off x="5547769" y="2923450"/>
            <a:ext cx="707360" cy="529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4"/>
          </a:solidFill>
          <a:ln>
            <a:noFill/>
          </a:ln>
          <a:effectLst/>
          <a:scene3d>
            <a:camera prst="orthographicFront">
              <a:rot lat="0" lon="0" rev="0"/>
            </a:camera>
            <a:lightRig rig="contrasting" dir="t">
              <a:rot lat="0" lon="0" rev="7800000"/>
            </a:lightRig>
          </a:scene3d>
          <a:sp3d>
            <a:bevelT w="139700" h="139700"/>
          </a:sp3d>
        </p:spPr>
        <p:txBody>
          <a:bodyPr lIns="0" tIns="0" rIns="0" bIns="0" anchor="ctr"/>
          <a:lstStyle/>
          <a:p>
            <a:pPr>
              <a:lnSpc>
                <a:spcPct val="100000"/>
              </a:lnSpc>
              <a:defRPr/>
            </a:pPr>
            <a:endParaRPr lang="es-ES" sz="4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4" name="AutoShape 13"/>
          <p:cNvSpPr>
            <a:spLocks/>
          </p:cNvSpPr>
          <p:nvPr/>
        </p:nvSpPr>
        <p:spPr bwMode="auto">
          <a:xfrm>
            <a:off x="5690916" y="3025294"/>
            <a:ext cx="468783" cy="41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50000"/>
              </a:lnSpc>
            </a:pPr>
            <a:r>
              <a:rPr lang="es-ES" altLang="zh-CN" sz="1800" b="0" dirty="0" smtClean="0">
                <a:latin typeface="Arial" panose="020B0604020202020204" pitchFamily="34" charset="0"/>
                <a:ea typeface="微软雅黑" panose="020B0503020204020204" pitchFamily="34" charset="-122"/>
                <a:sym typeface="Arial" panose="020B0604020202020204" pitchFamily="34" charset="0"/>
              </a:rPr>
              <a:t>03</a:t>
            </a:r>
            <a:endParaRPr lang="es-ES" altLang="zh-CN"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AutoShape 14"/>
          <p:cNvSpPr>
            <a:spLocks/>
          </p:cNvSpPr>
          <p:nvPr/>
        </p:nvSpPr>
        <p:spPr bwMode="auto">
          <a:xfrm>
            <a:off x="71406" y="3565723"/>
            <a:ext cx="1730262"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spcBef>
                <a:spcPts val="896"/>
              </a:spcBef>
            </a:pPr>
            <a:r>
              <a:rPr lang="zh-CN" altLang="en-US" sz="24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骨</a:t>
            </a:r>
            <a:endParaRPr lang="es-ES" altLang="zh-CN"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AutoShape 15"/>
          <p:cNvSpPr>
            <a:spLocks/>
          </p:cNvSpPr>
          <p:nvPr/>
        </p:nvSpPr>
        <p:spPr bwMode="auto">
          <a:xfrm>
            <a:off x="556069" y="2923450"/>
            <a:ext cx="707360" cy="529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a:scene3d>
            <a:camera prst="orthographicFront">
              <a:rot lat="0" lon="0" rev="0"/>
            </a:camera>
            <a:lightRig rig="contrasting" dir="t">
              <a:rot lat="0" lon="0" rev="7800000"/>
            </a:lightRig>
          </a:scene3d>
          <a:sp3d>
            <a:bevelT w="139700" h="139700"/>
          </a:sp3d>
        </p:spPr>
        <p:txBody>
          <a:bodyPr lIns="0" tIns="0" rIns="0" bIns="0" anchor="ctr"/>
          <a:lstStyle/>
          <a:p>
            <a:pPr>
              <a:lnSpc>
                <a:spcPct val="100000"/>
              </a:lnSpc>
              <a:defRPr/>
            </a:pPr>
            <a:endParaRPr lang="es-ES" sz="4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7" name="AutoShape 16"/>
          <p:cNvSpPr>
            <a:spLocks/>
          </p:cNvSpPr>
          <p:nvPr/>
        </p:nvSpPr>
        <p:spPr bwMode="auto">
          <a:xfrm>
            <a:off x="673074" y="3025294"/>
            <a:ext cx="468783" cy="41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50000"/>
              </a:lnSpc>
            </a:pPr>
            <a:r>
              <a:rPr lang="es-ES" altLang="zh-CN" sz="1800" b="0" dirty="0" smtClean="0">
                <a:latin typeface="Arial" panose="020B0604020202020204" pitchFamily="34" charset="0"/>
                <a:ea typeface="微软雅黑" panose="020B0503020204020204" pitchFamily="34" charset="-122"/>
                <a:sym typeface="Arial" panose="020B0604020202020204" pitchFamily="34" charset="0"/>
              </a:rPr>
              <a:t>01</a:t>
            </a:r>
            <a:endParaRPr lang="es-ES" altLang="zh-CN"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Line 17"/>
          <p:cNvSpPr>
            <a:spLocks noChangeShapeType="1"/>
          </p:cNvSpPr>
          <p:nvPr/>
        </p:nvSpPr>
        <p:spPr bwMode="auto">
          <a:xfrm flipV="1">
            <a:off x="1371417" y="2537332"/>
            <a:ext cx="956819" cy="421904"/>
          </a:xfrm>
          <a:prstGeom prst="line">
            <a:avLst/>
          </a:prstGeom>
          <a:noFill/>
          <a:ln w="9525" cap="flat" cmpd="sng">
            <a:solidFill>
              <a:schemeClr val="bg1">
                <a:lumMod val="65000"/>
              </a:schemeClr>
            </a:solidFill>
            <a:prstDash val="dash"/>
            <a:round/>
            <a:headEnd type="oval" w="med" len="med"/>
            <a:tailEnd type="oval"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241082">
              <a:defRPr/>
            </a:pPr>
            <a:endParaRPr lang="es-ES" sz="633">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Line 18"/>
          <p:cNvSpPr>
            <a:spLocks noChangeShapeType="1"/>
          </p:cNvSpPr>
          <p:nvPr/>
        </p:nvSpPr>
        <p:spPr bwMode="auto">
          <a:xfrm>
            <a:off x="4418505" y="2533565"/>
            <a:ext cx="957656" cy="424416"/>
          </a:xfrm>
          <a:prstGeom prst="line">
            <a:avLst/>
          </a:prstGeom>
          <a:noFill/>
          <a:ln w="9525" cap="flat" cmpd="sng">
            <a:solidFill>
              <a:schemeClr val="bg1">
                <a:lumMod val="65000"/>
              </a:schemeClr>
            </a:solidFill>
            <a:prstDash val="dash"/>
            <a:round/>
            <a:headEnd type="oval" w="med" len="med"/>
            <a:tailEnd type="oval"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241082">
              <a:defRPr/>
            </a:pPr>
            <a:endParaRPr lang="es-ES" sz="10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六边形 19"/>
          <p:cNvSpPr/>
          <p:nvPr/>
        </p:nvSpPr>
        <p:spPr>
          <a:xfrm>
            <a:off x="2401265" y="1545636"/>
            <a:ext cx="1914168" cy="1188132"/>
          </a:xfrm>
          <a:prstGeom prst="hexagon">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smtClean="0">
                <a:latin typeface="Microsoft YaHei" charset="-122"/>
                <a:ea typeface="Microsoft YaHei" charset="-122"/>
                <a:cs typeface="Microsoft YaHei" charset="-122"/>
              </a:rPr>
              <a:t>运动系统</a:t>
            </a:r>
            <a:endParaRPr kumimoji="1" lang="zh-CN" altLang="en-US" sz="3200" dirty="0">
              <a:latin typeface="Microsoft YaHei" charset="-122"/>
              <a:ea typeface="Microsoft YaHei" charset="-122"/>
              <a:cs typeface="Microsoft YaHei" charset="-122"/>
            </a:endParaRPr>
          </a:p>
        </p:txBody>
      </p:sp>
      <p:sp>
        <p:nvSpPr>
          <p:cNvPr id="21" name="矩形 20"/>
          <p:cNvSpPr/>
          <p:nvPr/>
        </p:nvSpPr>
        <p:spPr>
          <a:xfrm>
            <a:off x="1396236" y="4400985"/>
            <a:ext cx="4062331" cy="369332"/>
          </a:xfrm>
          <a:prstGeom prst="rect">
            <a:avLst/>
          </a:prstGeom>
        </p:spPr>
        <p:txBody>
          <a:bodyPr wrap="none">
            <a:spAutoFit/>
          </a:bodyPr>
          <a:lstStyle/>
          <a:p>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纤维连结   </a:t>
            </a: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软骨连结    </a:t>
            </a:r>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骨性结合</a:t>
            </a:r>
            <a:endParaRPr lang="zh-CN" altLang="en-US" b="1" dirty="0">
              <a:latin typeface="微软雅黑" pitchFamily="34" charset="-122"/>
              <a:ea typeface="微软雅黑" pitchFamily="34" charset="-122"/>
            </a:endParaRPr>
          </a:p>
        </p:txBody>
      </p:sp>
      <p:sp>
        <p:nvSpPr>
          <p:cNvPr id="22" name="左大括号 21"/>
          <p:cNvSpPr/>
          <p:nvPr/>
        </p:nvSpPr>
        <p:spPr>
          <a:xfrm rot="5400000">
            <a:off x="3284209" y="2978827"/>
            <a:ext cx="216024" cy="2520280"/>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矩形 23"/>
          <p:cNvSpPr/>
          <p:nvPr/>
        </p:nvSpPr>
        <p:spPr>
          <a:xfrm>
            <a:off x="827584" y="1113588"/>
            <a:ext cx="5976316" cy="369332"/>
          </a:xfrm>
          <a:prstGeom prst="rect">
            <a:avLst/>
          </a:prstGeom>
        </p:spPr>
        <p:txBody>
          <a:bodyPr wrap="none">
            <a:spAutoFit/>
          </a:bodyPr>
          <a:lstStyle/>
          <a:p>
            <a:r>
              <a:rPr lang="zh-CN" altLang="en-US" dirty="0" smtClean="0"/>
              <a:t>运动系统由</a:t>
            </a:r>
            <a:r>
              <a:rPr lang="zh-CN" altLang="en-US" b="1" dirty="0" smtClean="0"/>
              <a:t>骨、骨连结（关节）和骨骼肌</a:t>
            </a:r>
            <a:r>
              <a:rPr lang="zh-CN" altLang="en-US" dirty="0" smtClean="0"/>
              <a:t>三种器官组成。</a:t>
            </a:r>
            <a:endParaRPr lang="zh-CN" altLang="en-US" dirty="0"/>
          </a:p>
        </p:txBody>
      </p:sp>
      <p:sp>
        <p:nvSpPr>
          <p:cNvPr id="23" name="TextBox 22"/>
          <p:cNvSpPr txBox="1"/>
          <p:nvPr/>
        </p:nvSpPr>
        <p:spPr>
          <a:xfrm>
            <a:off x="6588224" y="2139703"/>
            <a:ext cx="2412776" cy="18697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buFont typeface="+mj-lt"/>
              <a:buAutoNum type="arabicPeriod"/>
            </a:pPr>
            <a:r>
              <a:rPr lang="zh-CN" altLang="en-US" sz="1100" dirty="0" smtClean="0">
                <a:solidFill>
                  <a:schemeClr val="tx1"/>
                </a:solidFill>
              </a:rPr>
              <a:t>带领学生回忆运动系统的组成及基本功能。</a:t>
            </a:r>
            <a:endParaRPr lang="en-US" altLang="zh-CN" sz="1100" dirty="0" smtClean="0">
              <a:solidFill>
                <a:schemeClr val="tx1"/>
              </a:solidFill>
            </a:endParaRPr>
          </a:p>
          <a:p>
            <a:pPr>
              <a:lnSpc>
                <a:spcPct val="150000"/>
              </a:lnSpc>
              <a:buFont typeface="+mj-lt"/>
              <a:buAutoNum type="arabicPeriod"/>
            </a:pPr>
            <a:r>
              <a:rPr lang="zh-CN" altLang="en-US" sz="1100" dirty="0" smtClean="0">
                <a:solidFill>
                  <a:schemeClr val="tx1"/>
                </a:solidFill>
              </a:rPr>
              <a:t>介绍了解肌肉、骨骼、筋膜韧带相互关系及作用。</a:t>
            </a:r>
            <a:endParaRPr lang="en-US" altLang="zh-CN" sz="1100" dirty="0" smtClean="0">
              <a:solidFill>
                <a:schemeClr val="tx1"/>
              </a:solidFill>
            </a:endParaRPr>
          </a:p>
          <a:p>
            <a:pPr>
              <a:lnSpc>
                <a:spcPct val="150000"/>
              </a:lnSpc>
              <a:buFont typeface="+mj-lt"/>
              <a:buAutoNum type="arabicPeriod"/>
            </a:pPr>
            <a:r>
              <a:rPr lang="zh-CN" altLang="en-US" sz="1100" dirty="0" smtClean="0">
                <a:solidFill>
                  <a:schemeClr val="tx1"/>
                </a:solidFill>
              </a:rPr>
              <a:t>扩展性回顾运动系统疾病发生的原因（创伤、退行性变）及主要临床表现。</a:t>
            </a:r>
            <a:endParaRPr lang="en-US" altLang="zh-CN" sz="1100" dirty="0" smtClean="0">
              <a:solidFill>
                <a:schemeClr val="tx1"/>
              </a:solidFill>
            </a:endParaRPr>
          </a:p>
        </p:txBody>
      </p:sp>
      <p:sp>
        <p:nvSpPr>
          <p:cNvPr id="25" name="矩形 24"/>
          <p:cNvSpPr/>
          <p:nvPr/>
        </p:nvSpPr>
        <p:spPr>
          <a:xfrm>
            <a:off x="7202388" y="1800523"/>
            <a:ext cx="1186036" cy="369332"/>
          </a:xfrm>
          <a:prstGeom prst="rect">
            <a:avLst/>
          </a:prstGeom>
        </p:spPr>
        <p:txBody>
          <a:bodyPr wrap="square">
            <a:spAutoFit/>
          </a:bodyPr>
          <a:lstStyle/>
          <a:p>
            <a:pPr lvl="0"/>
            <a:r>
              <a:rPr lang="zh-CN" altLang="en-US" b="1" dirty="0" smtClean="0">
                <a:solidFill>
                  <a:prstClr val="black"/>
                </a:solidFill>
                <a:latin typeface="宋体" pitchFamily="2" charset="-122"/>
              </a:rPr>
              <a:t>教师指导</a:t>
            </a:r>
            <a:endParaRPr lang="zh-CN" altLang="en-US" b="1" dirty="0">
              <a:solidFill>
                <a:prstClr val="black"/>
              </a:solidFill>
              <a:latin typeface="宋体" pitchFamily="2" charset="-122"/>
            </a:endParaRPr>
          </a:p>
        </p:txBody>
      </p:sp>
      <p:sp>
        <p:nvSpPr>
          <p:cNvPr id="26" name="六角星 25"/>
          <p:cNvSpPr/>
          <p:nvPr/>
        </p:nvSpPr>
        <p:spPr>
          <a:xfrm>
            <a:off x="7000892" y="1857370"/>
            <a:ext cx="216024" cy="2160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19501702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 y="0"/>
            <a:ext cx="314325" cy="51435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l="11594" r="11594"/>
          <a:stretch>
            <a:fillRect/>
          </a:stretch>
        </p:blipFill>
        <p:spPr bwMode="auto">
          <a:xfrm>
            <a:off x="-32" y="0"/>
            <a:ext cx="7884400" cy="983114"/>
          </a:xfrm>
          <a:prstGeom prst="rect">
            <a:avLst/>
          </a:prstGeom>
          <a:noFill/>
          <a:ln w="9525">
            <a:noFill/>
            <a:miter lim="800000"/>
            <a:headEnd/>
            <a:tailEnd/>
          </a:ln>
          <a:effectLst/>
        </p:spPr>
      </p:pic>
      <p:sp>
        <p:nvSpPr>
          <p:cNvPr id="12" name="TextBox 1"/>
          <p:cNvSpPr txBox="1">
            <a:spLocks noChangeArrowheads="1"/>
          </p:cNvSpPr>
          <p:nvPr/>
        </p:nvSpPr>
        <p:spPr bwMode="auto">
          <a:xfrm>
            <a:off x="785786" y="142858"/>
            <a:ext cx="6000792" cy="1384995"/>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二、推拿调节运动系统的效应</a:t>
            </a:r>
            <a:endParaRPr lang="en-US" altLang="zh-CN" sz="2800" dirty="0" smtClean="0">
              <a:latin typeface="黑体" pitchFamily="49" charset="-122"/>
              <a:ea typeface="黑体" pitchFamily="49" charset="-122"/>
            </a:endParaRPr>
          </a:p>
          <a:p>
            <a:endParaRPr lang="zh-CN" altLang="en-US" sz="2800" dirty="0">
              <a:latin typeface="黑体" pitchFamily="49" charset="-122"/>
              <a:ea typeface="黑体" pitchFamily="49" charset="-122"/>
            </a:endParaRPr>
          </a:p>
          <a:p>
            <a:endParaRPr lang="zh-CN" altLang="en-US" sz="2800" dirty="0">
              <a:latin typeface="黑体" pitchFamily="49" charset="-122"/>
              <a:ea typeface="黑体" pitchFamily="49" charset="-122"/>
            </a:endParaRPr>
          </a:p>
        </p:txBody>
      </p:sp>
      <p:graphicFrame>
        <p:nvGraphicFramePr>
          <p:cNvPr id="8" name="表格 7"/>
          <p:cNvGraphicFramePr>
            <a:graphicFrameLocks noGrp="1"/>
          </p:cNvGraphicFramePr>
          <p:nvPr/>
        </p:nvGraphicFramePr>
        <p:xfrm>
          <a:off x="611560" y="1599642"/>
          <a:ext cx="5832648" cy="2371561"/>
        </p:xfrm>
        <a:graphic>
          <a:graphicData uri="http://schemas.openxmlformats.org/drawingml/2006/table">
            <a:tbl>
              <a:tblPr firstRow="1" bandRow="1">
                <a:tableStyleId>{5C22544A-7EE6-4342-B048-85BDC9FD1C3A}</a:tableStyleId>
              </a:tblPr>
              <a:tblGrid>
                <a:gridCol w="1310707"/>
                <a:gridCol w="4521941"/>
              </a:tblGrid>
              <a:tr h="321091">
                <a:tc>
                  <a:txBody>
                    <a:bodyPr/>
                    <a:lstStyle/>
                    <a:p>
                      <a:r>
                        <a:rPr lang="zh-CN" altLang="en-US" sz="1100" dirty="0" smtClean="0">
                          <a:latin typeface="微软雅黑" pitchFamily="34" charset="-122"/>
                          <a:ea typeface="微软雅黑" pitchFamily="34" charset="-122"/>
                        </a:rPr>
                        <a:t>分类</a:t>
                      </a:r>
                      <a:endParaRPr lang="zh-CN" altLang="en-US" sz="1100" dirty="0">
                        <a:latin typeface="微软雅黑" pitchFamily="34" charset="-122"/>
                        <a:ea typeface="微软雅黑" pitchFamily="34" charset="-122"/>
                      </a:endParaRPr>
                    </a:p>
                  </a:txBody>
                  <a:tcPr marT="34290" marB="34290"/>
                </a:tc>
                <a:tc>
                  <a:txBody>
                    <a:bodyPr/>
                    <a:lstStyle/>
                    <a:p>
                      <a:r>
                        <a:rPr lang="zh-CN" altLang="en-US" sz="1100" dirty="0" smtClean="0">
                          <a:latin typeface="微软雅黑" pitchFamily="34" charset="-122"/>
                          <a:ea typeface="微软雅黑" pitchFamily="34" charset="-122"/>
                        </a:rPr>
                        <a:t>疾病名称</a:t>
                      </a:r>
                      <a:endParaRPr lang="zh-CN" altLang="en-US" sz="1100" dirty="0">
                        <a:latin typeface="微软雅黑" pitchFamily="34" charset="-122"/>
                        <a:ea typeface="微软雅黑" pitchFamily="34" charset="-122"/>
                      </a:endParaRPr>
                    </a:p>
                  </a:txBody>
                  <a:tcPr marT="34290" marB="34290"/>
                </a:tc>
              </a:tr>
              <a:tr h="585720">
                <a:tc>
                  <a:txBody>
                    <a:bodyPr/>
                    <a:lstStyle/>
                    <a:p>
                      <a:pPr>
                        <a:lnSpc>
                          <a:spcPct val="150000"/>
                        </a:lnSpc>
                      </a:pPr>
                      <a:r>
                        <a:rPr lang="zh-CN" altLang="en-US" sz="1100" dirty="0" smtClean="0">
                          <a:latin typeface="微软雅黑" pitchFamily="34" charset="-122"/>
                          <a:ea typeface="微软雅黑" pitchFamily="34" charset="-122"/>
                        </a:rPr>
                        <a:t>脊柱系统疾病</a:t>
                      </a:r>
                      <a:endParaRPr lang="zh-CN" altLang="en-US" sz="1100" dirty="0">
                        <a:latin typeface="微软雅黑" pitchFamily="34" charset="-122"/>
                        <a:ea typeface="微软雅黑" pitchFamily="34" charset="-122"/>
                      </a:endParaRPr>
                    </a:p>
                  </a:txBody>
                  <a:tcPr marT="34290" marB="34290"/>
                </a:tc>
                <a:tc>
                  <a:txBody>
                    <a:bodyPr/>
                    <a:lstStyle/>
                    <a:p>
                      <a:pPr>
                        <a:lnSpc>
                          <a:spcPct val="150000"/>
                        </a:lnSpc>
                      </a:pPr>
                      <a:r>
                        <a:rPr lang="zh-CN" altLang="zh-CN" sz="1100" kern="1200" dirty="0" smtClean="0">
                          <a:solidFill>
                            <a:schemeClr val="dk1"/>
                          </a:solidFill>
                          <a:latin typeface="微软雅黑" pitchFamily="34" charset="-122"/>
                          <a:ea typeface="微软雅黑" pitchFamily="34" charset="-122"/>
                          <a:cs typeface="+mn-cs"/>
                        </a:rPr>
                        <a:t>颈椎病、落枕、脊柱小关节紊乱、脊柱侧弯</a:t>
                      </a:r>
                      <a:r>
                        <a:rPr lang="zh-CN" altLang="en-US" sz="1100" kern="1200" dirty="0" smtClean="0">
                          <a:solidFill>
                            <a:schemeClr val="dk1"/>
                          </a:solidFill>
                          <a:latin typeface="微软雅黑" pitchFamily="34" charset="-122"/>
                          <a:ea typeface="微软雅黑" pitchFamily="34" charset="-122"/>
                          <a:cs typeface="+mn-cs"/>
                        </a:rPr>
                        <a:t>、</a:t>
                      </a:r>
                      <a:r>
                        <a:rPr lang="zh-CN" altLang="zh-CN" sz="1100" kern="1200" dirty="0" smtClean="0">
                          <a:solidFill>
                            <a:schemeClr val="dk1"/>
                          </a:solidFill>
                          <a:latin typeface="微软雅黑" pitchFamily="34" charset="-122"/>
                          <a:ea typeface="微软雅黑" pitchFamily="34" charset="-122"/>
                          <a:cs typeface="+mn-cs"/>
                        </a:rPr>
                        <a:t>腰椎管狭窄症、腰肌劳损、急性腰扭伤、第三腰椎横突综合征</a:t>
                      </a:r>
                      <a:endParaRPr lang="zh-CN" altLang="en-US" sz="1100" dirty="0">
                        <a:latin typeface="微软雅黑" pitchFamily="34" charset="-122"/>
                        <a:ea typeface="微软雅黑" pitchFamily="34" charset="-122"/>
                      </a:endParaRPr>
                    </a:p>
                  </a:txBody>
                  <a:tcPr marT="34290" marB="34290"/>
                </a:tc>
              </a:tr>
              <a:tr h="788670">
                <a:tc>
                  <a:txBody>
                    <a:bodyPr/>
                    <a:lstStyle/>
                    <a:p>
                      <a:pPr>
                        <a:lnSpc>
                          <a:spcPct val="150000"/>
                        </a:lnSpc>
                      </a:pPr>
                      <a:r>
                        <a:rPr lang="zh-CN" altLang="en-US" sz="1100" dirty="0" smtClean="0">
                          <a:latin typeface="微软雅黑" pitchFamily="34" charset="-122"/>
                          <a:ea typeface="微软雅黑" pitchFamily="34" charset="-122"/>
                        </a:rPr>
                        <a:t>四肢关节疾病</a:t>
                      </a:r>
                      <a:endParaRPr lang="zh-CN" altLang="en-US" sz="1100" dirty="0">
                        <a:latin typeface="微软雅黑" pitchFamily="34" charset="-122"/>
                        <a:ea typeface="微软雅黑" pitchFamily="34" charset="-122"/>
                      </a:endParaRPr>
                    </a:p>
                  </a:txBody>
                  <a:tcPr marT="34290" marB="34290"/>
                </a:tc>
                <a:tc>
                  <a:txBody>
                    <a:bodyPr/>
                    <a:lstStyle/>
                    <a:p>
                      <a:pPr>
                        <a:lnSpc>
                          <a:spcPct val="150000"/>
                        </a:lnSpc>
                      </a:pPr>
                      <a:r>
                        <a:rPr lang="zh-CN" altLang="zh-CN" sz="1100" kern="1200" dirty="0" smtClean="0">
                          <a:solidFill>
                            <a:schemeClr val="dk1"/>
                          </a:solidFill>
                          <a:latin typeface="微软雅黑" pitchFamily="34" charset="-122"/>
                          <a:ea typeface="微软雅黑" pitchFamily="34" charset="-122"/>
                          <a:cs typeface="+mn-cs"/>
                        </a:rPr>
                        <a:t>肩关节周围炎</a:t>
                      </a:r>
                      <a:r>
                        <a:rPr lang="zh-CN" altLang="en-US" sz="1100" kern="1200" dirty="0" smtClean="0">
                          <a:solidFill>
                            <a:schemeClr val="dk1"/>
                          </a:solidFill>
                          <a:latin typeface="微软雅黑" pitchFamily="34" charset="-122"/>
                          <a:ea typeface="微软雅黑" pitchFamily="34" charset="-122"/>
                          <a:cs typeface="+mn-cs"/>
                        </a:rPr>
                        <a:t>、</a:t>
                      </a:r>
                      <a:r>
                        <a:rPr lang="zh-CN" altLang="zh-CN" sz="1100" kern="1200" dirty="0" smtClean="0">
                          <a:solidFill>
                            <a:schemeClr val="dk1"/>
                          </a:solidFill>
                          <a:latin typeface="微软雅黑" pitchFamily="34" charset="-122"/>
                          <a:ea typeface="微软雅黑" pitchFamily="34" charset="-122"/>
                          <a:cs typeface="+mn-cs"/>
                        </a:rPr>
                        <a:t>膝关节骨性关节炎、髌骨软化症、髌骨软骨病、肱二头肌长头肌腱鞘炎、肱骨外上髁炎、腱鞘囊肿等</a:t>
                      </a:r>
                      <a:endParaRPr lang="zh-CN" altLang="en-US" sz="1100" dirty="0">
                        <a:latin typeface="微软雅黑" pitchFamily="34" charset="-122"/>
                        <a:ea typeface="微软雅黑" pitchFamily="34" charset="-122"/>
                      </a:endParaRPr>
                    </a:p>
                  </a:txBody>
                  <a:tcPr marT="34290" marB="34290"/>
                </a:tc>
              </a:tr>
              <a:tr h="676080">
                <a:tc>
                  <a:txBody>
                    <a:bodyPr/>
                    <a:lstStyle/>
                    <a:p>
                      <a:pPr>
                        <a:lnSpc>
                          <a:spcPct val="150000"/>
                        </a:lnSpc>
                      </a:pPr>
                      <a:r>
                        <a:rPr lang="zh-CN" altLang="en-US" sz="1100" dirty="0" smtClean="0">
                          <a:latin typeface="微软雅黑" pitchFamily="34" charset="-122"/>
                          <a:ea typeface="微软雅黑" pitchFamily="34" charset="-122"/>
                        </a:rPr>
                        <a:t>其他疾病</a:t>
                      </a:r>
                      <a:endParaRPr lang="zh-CN" altLang="en-US" sz="1100" dirty="0">
                        <a:latin typeface="微软雅黑" pitchFamily="34" charset="-122"/>
                        <a:ea typeface="微软雅黑" pitchFamily="34" charset="-122"/>
                      </a:endParaRPr>
                    </a:p>
                  </a:txBody>
                  <a:tcPr marT="34290" marB="34290"/>
                </a:tc>
                <a:tc>
                  <a:txBody>
                    <a:bodyPr/>
                    <a:lstStyle/>
                    <a:p>
                      <a:pPr>
                        <a:lnSpc>
                          <a:spcPct val="150000"/>
                        </a:lnSpc>
                      </a:pPr>
                      <a:r>
                        <a:rPr lang="zh-CN" altLang="zh-CN" sz="1100" kern="1200" dirty="0" smtClean="0">
                          <a:solidFill>
                            <a:schemeClr val="dk1"/>
                          </a:solidFill>
                          <a:latin typeface="微软雅黑" pitchFamily="34" charset="-122"/>
                          <a:ea typeface="微软雅黑" pitchFamily="34" charset="-122"/>
                          <a:cs typeface="+mn-cs"/>
                        </a:rPr>
                        <a:t>强直性脊柱炎、胸胁迸伤、冈上肌肌腱炎、肌筋膜炎、梨状肌损伤综合征</a:t>
                      </a:r>
                      <a:endParaRPr lang="zh-CN" altLang="en-US" sz="1100" dirty="0">
                        <a:latin typeface="微软雅黑" pitchFamily="34" charset="-122"/>
                        <a:ea typeface="微软雅黑" pitchFamily="34" charset="-122"/>
                      </a:endParaRPr>
                    </a:p>
                  </a:txBody>
                  <a:tcPr marT="34290" marB="34290"/>
                </a:tc>
              </a:tr>
            </a:tbl>
          </a:graphicData>
        </a:graphic>
      </p:graphicFrame>
      <p:sp>
        <p:nvSpPr>
          <p:cNvPr id="9" name="矩形 8"/>
          <p:cNvSpPr/>
          <p:nvPr/>
        </p:nvSpPr>
        <p:spPr>
          <a:xfrm>
            <a:off x="899592" y="1113588"/>
            <a:ext cx="5184576" cy="369332"/>
          </a:xfrm>
          <a:prstGeom prst="rect">
            <a:avLst/>
          </a:prstGeom>
        </p:spPr>
        <p:txBody>
          <a:bodyPr wrap="square">
            <a:spAutoFit/>
          </a:bodyPr>
          <a:lstStyle/>
          <a:p>
            <a:pPr lvl="0"/>
            <a:r>
              <a:rPr lang="zh-CN" altLang="en-US" b="1" dirty="0" smtClean="0">
                <a:solidFill>
                  <a:prstClr val="black"/>
                </a:solidFill>
                <a:latin typeface="宋体" pitchFamily="2" charset="-122"/>
              </a:rPr>
              <a:t>推拿治疗的主要运动系统疾病</a:t>
            </a:r>
            <a:endParaRPr lang="zh-CN" altLang="en-US" b="1" dirty="0">
              <a:solidFill>
                <a:prstClr val="black"/>
              </a:solidFill>
              <a:latin typeface="宋体" pitchFamily="2" charset="-122"/>
            </a:endParaRPr>
          </a:p>
        </p:txBody>
      </p:sp>
      <p:sp>
        <p:nvSpPr>
          <p:cNvPr id="10" name="TextBox 9"/>
          <p:cNvSpPr txBox="1"/>
          <p:nvPr/>
        </p:nvSpPr>
        <p:spPr>
          <a:xfrm>
            <a:off x="6588224" y="2139702"/>
            <a:ext cx="2412776" cy="161582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buFont typeface="+mj-lt"/>
              <a:buAutoNum type="arabicPeriod"/>
            </a:pPr>
            <a:r>
              <a:rPr lang="zh-CN" altLang="en-US" sz="1100" dirty="0" smtClean="0">
                <a:solidFill>
                  <a:schemeClr val="tx1"/>
                </a:solidFill>
              </a:rPr>
              <a:t>介绍推拿治疗运动系统疾病的广泛性。</a:t>
            </a:r>
          </a:p>
          <a:p>
            <a:pPr>
              <a:lnSpc>
                <a:spcPct val="150000"/>
              </a:lnSpc>
              <a:buFont typeface="+mj-lt"/>
              <a:buAutoNum type="arabicPeriod"/>
            </a:pPr>
            <a:r>
              <a:rPr lang="zh-CN" altLang="en-US" sz="1100" dirty="0" smtClean="0">
                <a:solidFill>
                  <a:schemeClr val="tx1"/>
                </a:solidFill>
              </a:rPr>
              <a:t>引导学生发现推拿治疗疾病共性特点（主要以软组织损伤为主，并不涉及骨折、脱位等），进一步启发推拿的起效机制思考。</a:t>
            </a:r>
          </a:p>
        </p:txBody>
      </p:sp>
      <p:sp>
        <p:nvSpPr>
          <p:cNvPr id="13" name="矩形 12"/>
          <p:cNvSpPr/>
          <p:nvPr/>
        </p:nvSpPr>
        <p:spPr>
          <a:xfrm>
            <a:off x="7202388" y="1800523"/>
            <a:ext cx="1186036" cy="369332"/>
          </a:xfrm>
          <a:prstGeom prst="rect">
            <a:avLst/>
          </a:prstGeom>
        </p:spPr>
        <p:txBody>
          <a:bodyPr wrap="square">
            <a:spAutoFit/>
          </a:bodyPr>
          <a:lstStyle/>
          <a:p>
            <a:pPr lvl="0"/>
            <a:r>
              <a:rPr lang="zh-CN" altLang="en-US" b="1" dirty="0" smtClean="0">
                <a:solidFill>
                  <a:prstClr val="black"/>
                </a:solidFill>
                <a:latin typeface="宋体" pitchFamily="2" charset="-122"/>
              </a:rPr>
              <a:t>教师指导</a:t>
            </a:r>
            <a:endParaRPr lang="zh-CN" altLang="en-US" b="1" dirty="0">
              <a:solidFill>
                <a:prstClr val="black"/>
              </a:solidFill>
              <a:latin typeface="宋体" pitchFamily="2" charset="-122"/>
            </a:endParaRPr>
          </a:p>
        </p:txBody>
      </p:sp>
      <p:sp>
        <p:nvSpPr>
          <p:cNvPr id="14" name="六角星 13"/>
          <p:cNvSpPr/>
          <p:nvPr/>
        </p:nvSpPr>
        <p:spPr>
          <a:xfrm>
            <a:off x="7024464" y="1825954"/>
            <a:ext cx="216024" cy="2160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 y="0"/>
            <a:ext cx="314325" cy="5143500"/>
          </a:xfrm>
          <a:prstGeom prst="rect">
            <a:avLst/>
          </a:prstGeom>
          <a:noFill/>
          <a:ln w="9525">
            <a:noFill/>
            <a:miter lim="800000"/>
            <a:headEnd/>
            <a:tailEnd/>
          </a:ln>
          <a:effectLst/>
        </p:spPr>
      </p:pic>
      <p:graphicFrame>
        <p:nvGraphicFramePr>
          <p:cNvPr id="5" name="图示 4"/>
          <p:cNvGraphicFramePr/>
          <p:nvPr/>
        </p:nvGraphicFramePr>
        <p:xfrm>
          <a:off x="1214414" y="1214428"/>
          <a:ext cx="6599656" cy="34286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p:cNvPicPr>
            <a:picLocks noChangeAspect="1" noChangeArrowheads="1"/>
          </p:cNvPicPr>
          <p:nvPr/>
        </p:nvPicPr>
        <p:blipFill>
          <a:blip r:embed="rId8" cstate="print"/>
          <a:srcRect l="11594" r="11594"/>
          <a:stretch>
            <a:fillRect/>
          </a:stretch>
        </p:blipFill>
        <p:spPr bwMode="auto">
          <a:xfrm>
            <a:off x="-32" y="0"/>
            <a:ext cx="7884400" cy="983114"/>
          </a:xfrm>
          <a:prstGeom prst="rect">
            <a:avLst/>
          </a:prstGeom>
          <a:noFill/>
          <a:ln w="9525">
            <a:noFill/>
            <a:miter lim="800000"/>
            <a:headEnd/>
            <a:tailEnd/>
          </a:ln>
          <a:effectLst/>
        </p:spPr>
      </p:pic>
      <p:sp>
        <p:nvSpPr>
          <p:cNvPr id="8" name="TextBox 1"/>
          <p:cNvSpPr txBox="1">
            <a:spLocks noChangeArrowheads="1"/>
          </p:cNvSpPr>
          <p:nvPr/>
        </p:nvSpPr>
        <p:spPr bwMode="auto">
          <a:xfrm>
            <a:off x="785786" y="142858"/>
            <a:ext cx="6000792" cy="1384995"/>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二、推拿调节运动系统的效应</a:t>
            </a:r>
            <a:endParaRPr lang="en-US" altLang="zh-CN" sz="2800" dirty="0" smtClean="0">
              <a:latin typeface="黑体" pitchFamily="49" charset="-122"/>
              <a:ea typeface="黑体" pitchFamily="49" charset="-122"/>
            </a:endParaRPr>
          </a:p>
          <a:p>
            <a:endParaRPr lang="zh-CN" altLang="en-US" sz="2800" dirty="0">
              <a:latin typeface="黑体" pitchFamily="49" charset="-122"/>
              <a:ea typeface="黑体" pitchFamily="49" charset="-122"/>
            </a:endParaRPr>
          </a:p>
          <a:p>
            <a:endParaRPr lang="zh-CN" altLang="en-US" sz="2800" dirty="0">
              <a:latin typeface="黑体" pitchFamily="49" charset="-122"/>
              <a:ea typeface="黑体" pitchFamily="49" charset="-122"/>
            </a:endParaRPr>
          </a:p>
        </p:txBody>
      </p:sp>
    </p:spTree>
    <p:extLst>
      <p:ext uri="{BB962C8B-B14F-4D97-AF65-F5344CB8AC3E}">
        <p14:creationId xmlns:p14="http://schemas.microsoft.com/office/powerpoint/2010/main" xmlns="" val="87024580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 y="0"/>
            <a:ext cx="314325" cy="51435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l="11594" r="11594"/>
          <a:stretch>
            <a:fillRect/>
          </a:stretch>
        </p:blipFill>
        <p:spPr bwMode="auto">
          <a:xfrm>
            <a:off x="-32" y="0"/>
            <a:ext cx="7884400" cy="983114"/>
          </a:xfrm>
          <a:prstGeom prst="rect">
            <a:avLst/>
          </a:prstGeom>
          <a:noFill/>
          <a:ln w="9525">
            <a:noFill/>
            <a:miter lim="800000"/>
            <a:headEnd/>
            <a:tailEnd/>
          </a:ln>
          <a:effectLst/>
        </p:spPr>
      </p:pic>
      <p:sp>
        <p:nvSpPr>
          <p:cNvPr id="12" name="TextBox 1"/>
          <p:cNvSpPr txBox="1">
            <a:spLocks noChangeArrowheads="1"/>
          </p:cNvSpPr>
          <p:nvPr/>
        </p:nvSpPr>
        <p:spPr bwMode="auto">
          <a:xfrm>
            <a:off x="785786" y="142858"/>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二、推拿调节运动系统的效应</a:t>
            </a:r>
            <a:endParaRPr lang="zh-CN" altLang="en-US" sz="2800" dirty="0">
              <a:latin typeface="黑体" pitchFamily="49" charset="-122"/>
              <a:ea typeface="黑体" pitchFamily="49" charset="-122"/>
            </a:endParaRPr>
          </a:p>
        </p:txBody>
      </p:sp>
      <p:sp>
        <p:nvSpPr>
          <p:cNvPr id="9" name="矩形 8"/>
          <p:cNvSpPr/>
          <p:nvPr/>
        </p:nvSpPr>
        <p:spPr>
          <a:xfrm>
            <a:off x="827584" y="1059582"/>
            <a:ext cx="4826962" cy="461665"/>
          </a:xfrm>
          <a:prstGeom prst="rect">
            <a:avLst/>
          </a:prstGeom>
        </p:spPr>
        <p:txBody>
          <a:bodyPr wrap="none">
            <a:spAutoFit/>
          </a:bodyPr>
          <a:lstStyle/>
          <a:p>
            <a:r>
              <a:rPr lang="en-US" altLang="zh-CN" sz="2400" b="1" dirty="0" smtClean="0">
                <a:solidFill>
                  <a:prstClr val="black"/>
                </a:solidFill>
                <a:latin typeface="宋体" pitchFamily="2" charset="-122"/>
              </a:rPr>
              <a:t>1.</a:t>
            </a:r>
            <a:r>
              <a:rPr lang="zh-CN" altLang="en-US" sz="2400" b="1" dirty="0" smtClean="0">
                <a:solidFill>
                  <a:prstClr val="black"/>
                </a:solidFill>
                <a:latin typeface="宋体" pitchFamily="2" charset="-122"/>
              </a:rPr>
              <a:t>推拿对肌肉功能状态的调节作用</a:t>
            </a:r>
          </a:p>
        </p:txBody>
      </p:sp>
      <p:sp>
        <p:nvSpPr>
          <p:cNvPr id="13" name="圆角矩形 12"/>
          <p:cNvSpPr/>
          <p:nvPr/>
        </p:nvSpPr>
        <p:spPr>
          <a:xfrm>
            <a:off x="827584" y="2363000"/>
            <a:ext cx="100811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itchFamily="34" charset="-122"/>
                <a:ea typeface="微软雅黑" pitchFamily="34" charset="-122"/>
              </a:rPr>
              <a:t>损伤</a:t>
            </a:r>
            <a:endParaRPr lang="en-US" altLang="zh-CN" dirty="0" smtClean="0">
              <a:latin typeface="微软雅黑" pitchFamily="34" charset="-122"/>
              <a:ea typeface="微软雅黑" pitchFamily="34" charset="-122"/>
            </a:endParaRPr>
          </a:p>
          <a:p>
            <a:pPr algn="ctr"/>
            <a:r>
              <a:rPr lang="zh-CN" altLang="en-US" dirty="0" smtClean="0">
                <a:latin typeface="微软雅黑" pitchFamily="34" charset="-122"/>
                <a:ea typeface="微软雅黑" pitchFamily="34" charset="-122"/>
              </a:rPr>
              <a:t>刺激</a:t>
            </a:r>
            <a:endParaRPr lang="zh-CN" altLang="en-US" dirty="0">
              <a:latin typeface="微软雅黑" pitchFamily="34" charset="-122"/>
              <a:ea typeface="微软雅黑" pitchFamily="34" charset="-122"/>
            </a:endParaRPr>
          </a:p>
        </p:txBody>
      </p:sp>
      <p:cxnSp>
        <p:nvCxnSpPr>
          <p:cNvPr id="14" name="直接箭头连接符 13"/>
          <p:cNvCxnSpPr>
            <a:stCxn id="13" idx="3"/>
            <a:endCxn id="17" idx="1"/>
          </p:cNvCxnSpPr>
          <p:nvPr/>
        </p:nvCxnSpPr>
        <p:spPr>
          <a:xfrm flipV="1">
            <a:off x="1835696" y="2683682"/>
            <a:ext cx="288032" cy="335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2123728" y="2332643"/>
            <a:ext cx="1008112" cy="702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微软雅黑" pitchFamily="34" charset="-122"/>
                <a:ea typeface="微软雅黑" pitchFamily="34" charset="-122"/>
              </a:rPr>
              <a:t>骨骼肌强力收缩</a:t>
            </a:r>
            <a:endParaRPr lang="zh-CN" altLang="en-US" sz="1400" dirty="0">
              <a:latin typeface="微软雅黑" pitchFamily="34" charset="-122"/>
              <a:ea typeface="微软雅黑" pitchFamily="34" charset="-122"/>
            </a:endParaRPr>
          </a:p>
        </p:txBody>
      </p:sp>
      <p:sp>
        <p:nvSpPr>
          <p:cNvPr id="18" name="圆角矩形 17"/>
          <p:cNvSpPr/>
          <p:nvPr/>
        </p:nvSpPr>
        <p:spPr>
          <a:xfrm>
            <a:off x="4211960" y="2337439"/>
            <a:ext cx="936104" cy="701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400" dirty="0" smtClean="0">
                <a:latin typeface="微软雅黑" pitchFamily="34" charset="-122"/>
                <a:ea typeface="微软雅黑" pitchFamily="34" charset="-122"/>
              </a:rPr>
              <a:t>局部产生压迫和牵拉</a:t>
            </a:r>
            <a:endParaRPr lang="zh-CN" altLang="en-US" sz="1400" dirty="0">
              <a:latin typeface="微软雅黑" pitchFamily="34" charset="-122"/>
              <a:ea typeface="微软雅黑" pitchFamily="34" charset="-122"/>
            </a:endParaRPr>
          </a:p>
        </p:txBody>
      </p:sp>
      <p:sp>
        <p:nvSpPr>
          <p:cNvPr id="19" name="圆角矩形 18"/>
          <p:cNvSpPr/>
          <p:nvPr/>
        </p:nvSpPr>
        <p:spPr>
          <a:xfrm>
            <a:off x="5580112" y="2625756"/>
            <a:ext cx="792088" cy="563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itchFamily="34" charset="-122"/>
                <a:ea typeface="微软雅黑" pitchFamily="34" charset="-122"/>
              </a:rPr>
              <a:t>疼痛</a:t>
            </a:r>
            <a:endParaRPr lang="zh-CN" altLang="en-US" sz="1600" dirty="0">
              <a:latin typeface="微软雅黑" pitchFamily="34" charset="-122"/>
              <a:ea typeface="微软雅黑" pitchFamily="34" charset="-122"/>
            </a:endParaRPr>
          </a:p>
        </p:txBody>
      </p:sp>
      <p:cxnSp>
        <p:nvCxnSpPr>
          <p:cNvPr id="20" name="直接箭头连接符 19"/>
          <p:cNvCxnSpPr>
            <a:stCxn id="17" idx="3"/>
            <a:endCxn id="18" idx="1"/>
          </p:cNvCxnSpPr>
          <p:nvPr/>
        </p:nvCxnSpPr>
        <p:spPr>
          <a:xfrm>
            <a:off x="3131840" y="2683681"/>
            <a:ext cx="1080120" cy="451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8" idx="3"/>
            <a:endCxn id="19" idx="1"/>
          </p:cNvCxnSpPr>
          <p:nvPr/>
        </p:nvCxnSpPr>
        <p:spPr>
          <a:xfrm>
            <a:off x="5148064" y="2688195"/>
            <a:ext cx="432048" cy="21913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2" name="下箭头 21"/>
          <p:cNvSpPr/>
          <p:nvPr/>
        </p:nvSpPr>
        <p:spPr>
          <a:xfrm>
            <a:off x="3419872" y="2170625"/>
            <a:ext cx="648072" cy="3780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3" name="TextBox 22"/>
          <p:cNvSpPr txBox="1"/>
          <p:nvPr/>
        </p:nvSpPr>
        <p:spPr>
          <a:xfrm>
            <a:off x="2771800" y="1515583"/>
            <a:ext cx="1944216" cy="707886"/>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长期发展</a:t>
            </a:r>
            <a:endParaRPr lang="en-US" altLang="zh-CN" sz="2000" b="1" dirty="0" smtClean="0">
              <a:latin typeface="微软雅黑" pitchFamily="34" charset="-122"/>
              <a:ea typeface="微软雅黑" pitchFamily="34" charset="-122"/>
            </a:endParaRPr>
          </a:p>
          <a:p>
            <a:pPr algn="ctr"/>
            <a:r>
              <a:rPr lang="zh-CN" altLang="en-US" sz="2000" b="1" dirty="0" smtClean="0">
                <a:latin typeface="微软雅黑" pitchFamily="34" charset="-122"/>
                <a:ea typeface="微软雅黑" pitchFamily="34" charset="-122"/>
              </a:rPr>
              <a:t>的过程</a:t>
            </a:r>
            <a:endParaRPr lang="zh-CN" altLang="en-US" sz="2000" b="1" dirty="0">
              <a:latin typeface="微软雅黑" pitchFamily="34" charset="-122"/>
              <a:ea typeface="微软雅黑" pitchFamily="34" charset="-122"/>
            </a:endParaRPr>
          </a:p>
        </p:txBody>
      </p:sp>
      <p:sp>
        <p:nvSpPr>
          <p:cNvPr id="24" name="下箭头 23"/>
          <p:cNvSpPr/>
          <p:nvPr/>
        </p:nvSpPr>
        <p:spPr>
          <a:xfrm rot="10800000">
            <a:off x="3419872" y="2973746"/>
            <a:ext cx="648072" cy="594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979712" y="3675823"/>
            <a:ext cx="3518912" cy="400110"/>
          </a:xfrm>
          <a:prstGeom prst="rect">
            <a:avLst/>
          </a:prstGeom>
        </p:spPr>
        <p:txBody>
          <a:bodyPr wrap="none">
            <a:spAutoFit/>
          </a:bodyPr>
          <a:lstStyle/>
          <a:p>
            <a:r>
              <a:rPr lang="zh-CN" altLang="zh-CN" sz="2000" dirty="0" smtClean="0">
                <a:latin typeface="微软雅黑" pitchFamily="34" charset="-122"/>
                <a:ea typeface="微软雅黑" pitchFamily="34" charset="-122"/>
              </a:rPr>
              <a:t>摩法、揉法、弹拨等推拿手法</a:t>
            </a:r>
            <a:endParaRPr lang="zh-CN" altLang="en-US" sz="2000" dirty="0">
              <a:latin typeface="微软雅黑" pitchFamily="34" charset="-122"/>
              <a:ea typeface="微软雅黑" pitchFamily="34" charset="-122"/>
            </a:endParaRPr>
          </a:p>
        </p:txBody>
      </p:sp>
      <p:sp>
        <p:nvSpPr>
          <p:cNvPr id="26" name="TextBox 25"/>
          <p:cNvSpPr txBox="1"/>
          <p:nvPr/>
        </p:nvSpPr>
        <p:spPr>
          <a:xfrm>
            <a:off x="3444255" y="2455117"/>
            <a:ext cx="1368152" cy="584775"/>
          </a:xfrm>
          <a:prstGeom prst="rect">
            <a:avLst/>
          </a:prstGeom>
          <a:noFill/>
        </p:spPr>
        <p:txBody>
          <a:bodyPr wrap="square" rtlCol="0">
            <a:spAutoFit/>
          </a:bodyPr>
          <a:lstStyle/>
          <a:p>
            <a:r>
              <a:rPr lang="en-US" altLang="zh-CN" sz="3200" b="1" dirty="0" smtClean="0">
                <a:solidFill>
                  <a:srgbClr val="FF0000"/>
                </a:solidFill>
              </a:rPr>
              <a:t>×</a:t>
            </a:r>
            <a:endParaRPr lang="zh-CN" altLang="en-US" sz="3200" b="1" dirty="0">
              <a:solidFill>
                <a:srgbClr val="FF0000"/>
              </a:solidFill>
            </a:endParaRPr>
          </a:p>
        </p:txBody>
      </p:sp>
      <p:sp>
        <p:nvSpPr>
          <p:cNvPr id="28" name="TextBox 27"/>
          <p:cNvSpPr txBox="1"/>
          <p:nvPr/>
        </p:nvSpPr>
        <p:spPr>
          <a:xfrm>
            <a:off x="6588224" y="1553607"/>
            <a:ext cx="2412776" cy="263149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buFont typeface="+mj-lt"/>
              <a:buAutoNum type="arabicPeriod"/>
            </a:pPr>
            <a:r>
              <a:rPr lang="zh-CN" altLang="en-US" sz="1100" dirty="0" smtClean="0">
                <a:solidFill>
                  <a:schemeClr val="tx1"/>
                </a:solidFill>
              </a:rPr>
              <a:t>介绍肌肉损伤后疼痛的发生机制，指导学生理解紧张或痉挛肌肉对于疼痛的影响，分析出发生关键。</a:t>
            </a:r>
          </a:p>
          <a:p>
            <a:pPr>
              <a:lnSpc>
                <a:spcPct val="150000"/>
              </a:lnSpc>
              <a:buFont typeface="+mj-lt"/>
              <a:buAutoNum type="arabicPeriod"/>
            </a:pPr>
            <a:r>
              <a:rPr lang="zh-CN" altLang="en-US" sz="1100" dirty="0" smtClean="0">
                <a:solidFill>
                  <a:schemeClr val="tx1"/>
                </a:solidFill>
              </a:rPr>
              <a:t>切入推拿治疗肌肉损伤后疼痛的介入途径（缓解紧张或痉挛的肌肉），帮助理解。</a:t>
            </a:r>
          </a:p>
          <a:p>
            <a:pPr>
              <a:lnSpc>
                <a:spcPct val="150000"/>
              </a:lnSpc>
              <a:buFont typeface="+mj-lt"/>
              <a:buAutoNum type="arabicPeriod"/>
            </a:pPr>
            <a:r>
              <a:rPr lang="zh-CN" altLang="en-US" sz="1100" dirty="0" smtClean="0">
                <a:solidFill>
                  <a:srgbClr val="FF0000"/>
                </a:solidFill>
              </a:rPr>
              <a:t>发散性指导手法的选择依据（如：为什么多选择放松类手法？），让学生理解推拿影响肌肉功能状态的机理。</a:t>
            </a:r>
          </a:p>
        </p:txBody>
      </p:sp>
      <p:sp>
        <p:nvSpPr>
          <p:cNvPr id="29" name="矩形 28"/>
          <p:cNvSpPr/>
          <p:nvPr/>
        </p:nvSpPr>
        <p:spPr>
          <a:xfrm>
            <a:off x="7202388" y="1214428"/>
            <a:ext cx="1186036" cy="369332"/>
          </a:xfrm>
          <a:prstGeom prst="rect">
            <a:avLst/>
          </a:prstGeom>
        </p:spPr>
        <p:txBody>
          <a:bodyPr wrap="square">
            <a:spAutoFit/>
          </a:bodyPr>
          <a:lstStyle/>
          <a:p>
            <a:pPr lvl="0"/>
            <a:r>
              <a:rPr lang="zh-CN" altLang="en-US" b="1" dirty="0" smtClean="0">
                <a:solidFill>
                  <a:prstClr val="black"/>
                </a:solidFill>
                <a:latin typeface="宋体" pitchFamily="2" charset="-122"/>
              </a:rPr>
              <a:t>教师指导</a:t>
            </a:r>
            <a:endParaRPr lang="zh-CN" altLang="en-US" b="1" dirty="0">
              <a:solidFill>
                <a:prstClr val="black"/>
              </a:solidFill>
              <a:latin typeface="宋体" pitchFamily="2" charset="-122"/>
            </a:endParaRPr>
          </a:p>
        </p:txBody>
      </p:sp>
      <p:sp>
        <p:nvSpPr>
          <p:cNvPr id="30" name="六角星 29"/>
          <p:cNvSpPr/>
          <p:nvPr/>
        </p:nvSpPr>
        <p:spPr>
          <a:xfrm>
            <a:off x="7024464" y="1239859"/>
            <a:ext cx="216024" cy="2160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 y="0"/>
            <a:ext cx="314325" cy="51435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l="11594" r="11594"/>
          <a:stretch>
            <a:fillRect/>
          </a:stretch>
        </p:blipFill>
        <p:spPr bwMode="auto">
          <a:xfrm>
            <a:off x="-32" y="0"/>
            <a:ext cx="7884400" cy="983114"/>
          </a:xfrm>
          <a:prstGeom prst="rect">
            <a:avLst/>
          </a:prstGeom>
          <a:noFill/>
          <a:ln w="9525">
            <a:noFill/>
            <a:miter lim="800000"/>
            <a:headEnd/>
            <a:tailEnd/>
          </a:ln>
          <a:effectLst/>
        </p:spPr>
      </p:pic>
      <p:sp>
        <p:nvSpPr>
          <p:cNvPr id="12" name="TextBox 1"/>
          <p:cNvSpPr txBox="1">
            <a:spLocks noChangeArrowheads="1"/>
          </p:cNvSpPr>
          <p:nvPr/>
        </p:nvSpPr>
        <p:spPr bwMode="auto">
          <a:xfrm>
            <a:off x="785786" y="142858"/>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二、推拿调节运动系统的效应</a:t>
            </a:r>
            <a:endParaRPr lang="zh-CN" altLang="en-US" sz="2800" dirty="0">
              <a:latin typeface="黑体" pitchFamily="49" charset="-122"/>
              <a:ea typeface="黑体" pitchFamily="49" charset="-122"/>
            </a:endParaRPr>
          </a:p>
        </p:txBody>
      </p:sp>
      <p:sp>
        <p:nvSpPr>
          <p:cNvPr id="15" name="矩形 14"/>
          <p:cNvSpPr/>
          <p:nvPr/>
        </p:nvSpPr>
        <p:spPr>
          <a:xfrm>
            <a:off x="827585" y="1059582"/>
            <a:ext cx="4517583" cy="830997"/>
          </a:xfrm>
          <a:prstGeom prst="rect">
            <a:avLst/>
          </a:prstGeom>
        </p:spPr>
        <p:txBody>
          <a:bodyPr wrap="none">
            <a:spAutoFit/>
          </a:bodyPr>
          <a:lstStyle/>
          <a:p>
            <a:pPr lvl="0"/>
            <a:r>
              <a:rPr lang="en-US" altLang="zh-CN" sz="2400" b="1" dirty="0" smtClean="0">
                <a:solidFill>
                  <a:prstClr val="black"/>
                </a:solidFill>
                <a:latin typeface="宋体" pitchFamily="2" charset="-122"/>
              </a:rPr>
              <a:t>2.</a:t>
            </a:r>
            <a:r>
              <a:rPr lang="zh-CN" altLang="en-US" sz="2400" b="1" dirty="0" smtClean="0">
                <a:solidFill>
                  <a:prstClr val="black"/>
                </a:solidFill>
                <a:latin typeface="宋体" pitchFamily="2" charset="-122"/>
              </a:rPr>
              <a:t>推拿对突出物位置的调节作用</a:t>
            </a:r>
          </a:p>
          <a:p>
            <a:pPr lvl="0"/>
            <a:endParaRPr lang="zh-CN" altLang="en-US" sz="2400" b="1" dirty="0" smtClean="0">
              <a:solidFill>
                <a:prstClr val="black"/>
              </a:solidFill>
              <a:latin typeface="宋体" pitchFamily="2" charset="-122"/>
            </a:endParaRPr>
          </a:p>
        </p:txBody>
      </p:sp>
      <p:sp>
        <p:nvSpPr>
          <p:cNvPr id="16" name="矩形 15"/>
          <p:cNvSpPr/>
          <p:nvPr/>
        </p:nvSpPr>
        <p:spPr>
          <a:xfrm>
            <a:off x="395536" y="1437624"/>
            <a:ext cx="7200800" cy="923330"/>
          </a:xfrm>
          <a:prstGeom prst="rect">
            <a:avLst/>
          </a:prstGeom>
        </p:spPr>
        <p:txBody>
          <a:bodyPr wrap="square">
            <a:spAutoFit/>
          </a:bodyPr>
          <a:lstStyle/>
          <a:p>
            <a:pPr indent="441325">
              <a:lnSpc>
                <a:spcPct val="150000"/>
              </a:lnSpc>
            </a:pPr>
            <a:r>
              <a:rPr lang="zh-CN" altLang="zh-CN" dirty="0" smtClean="0">
                <a:latin typeface="微软雅黑" pitchFamily="34" charset="-122"/>
                <a:ea typeface="微软雅黑" pitchFamily="34" charset="-122"/>
              </a:rPr>
              <a:t>推拿扳法、拔伸等方法对改变突出物位置，主要体现在对关节交锁、嵌顿等方面的改善</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8" name="矩形 7"/>
          <p:cNvSpPr/>
          <p:nvPr/>
        </p:nvSpPr>
        <p:spPr>
          <a:xfrm>
            <a:off x="467544" y="2517744"/>
            <a:ext cx="4608512" cy="1754326"/>
          </a:xfrm>
          <a:prstGeom prst="rect">
            <a:avLst/>
          </a:prstGeom>
        </p:spPr>
        <p:txBody>
          <a:bodyPr wrap="square">
            <a:spAutoFit/>
          </a:bodyPr>
          <a:lstStyle/>
          <a:p>
            <a:pPr indent="441325">
              <a:lnSpc>
                <a:spcPct val="150000"/>
              </a:lnSpc>
            </a:pPr>
            <a:r>
              <a:rPr lang="zh-CN" altLang="en-US" dirty="0" smtClean="0"/>
              <a:t>例如：</a:t>
            </a:r>
            <a:r>
              <a:rPr lang="zh-CN" altLang="zh-CN" dirty="0" smtClean="0"/>
              <a:t>对关节内软骨损伤造成关节交锁不能活动者，如半月板损伤、关节内游离体嵌顿等，通过适当的推拿手法，能使嵌顿的软骨板回纳、移位，解除关节交锁。</a:t>
            </a:r>
            <a:endParaRPr lang="zh-CN" altLang="en-US" dirty="0"/>
          </a:p>
        </p:txBody>
      </p:sp>
      <p:pic>
        <p:nvPicPr>
          <p:cNvPr id="34818" name="Picture 2" descr="https://timgsa.baidu.com/timg?image&amp;quality=80&amp;size=b9999_10000&amp;sec=1503379050094&amp;di=d6a30179d26ad65fded1e77ed2e661ed&amp;imgtype=jpg&amp;src=http%3A%2F%2Fimg0.imgtn.bdimg.com%2Fit%2Fu%3D592289055%2C4162329171%26fm%3D214%26gp%3D0.jpg"/>
          <p:cNvPicPr>
            <a:picLocks noChangeAspect="1" noChangeArrowheads="1"/>
          </p:cNvPicPr>
          <p:nvPr/>
        </p:nvPicPr>
        <p:blipFill>
          <a:blip r:embed="rId5" cstate="print"/>
          <a:srcRect/>
          <a:stretch>
            <a:fillRect/>
          </a:stretch>
        </p:blipFill>
        <p:spPr bwMode="auto">
          <a:xfrm>
            <a:off x="5004048" y="2355726"/>
            <a:ext cx="1368152" cy="1026114"/>
          </a:xfrm>
          <a:prstGeom prst="rect">
            <a:avLst/>
          </a:prstGeom>
          <a:noFill/>
        </p:spPr>
      </p:pic>
      <p:pic>
        <p:nvPicPr>
          <p:cNvPr id="34820" name="Picture 4" descr="https://timgsa.baidu.com/timg?image&amp;quality=80&amp;size=b9999_10000&amp;sec=1503379560656&amp;di=5e5ecf634e0ee19ef483247184f76800&amp;imgtype=0&amp;src=http%3A%2F%2Fb.hiphotos.baidu.com%2Fzhidao%2Fpic%2Fitem%2F2e2eb9389b504fc2c47ae8d0e2dde71190ef6d39.jpg"/>
          <p:cNvPicPr>
            <a:picLocks noChangeAspect="1" noChangeArrowheads="1"/>
          </p:cNvPicPr>
          <p:nvPr/>
        </p:nvPicPr>
        <p:blipFill>
          <a:blip r:embed="rId6" cstate="print"/>
          <a:srcRect/>
          <a:stretch>
            <a:fillRect/>
          </a:stretch>
        </p:blipFill>
        <p:spPr bwMode="auto">
          <a:xfrm>
            <a:off x="4211960" y="3441424"/>
            <a:ext cx="2207830" cy="1236560"/>
          </a:xfrm>
          <a:prstGeom prst="rect">
            <a:avLst/>
          </a:prstGeom>
          <a:noFill/>
        </p:spPr>
      </p:pic>
      <p:grpSp>
        <p:nvGrpSpPr>
          <p:cNvPr id="14" name="组合 13"/>
          <p:cNvGrpSpPr/>
          <p:nvPr/>
        </p:nvGrpSpPr>
        <p:grpSpPr>
          <a:xfrm>
            <a:off x="2555776" y="3802744"/>
            <a:ext cx="1584176" cy="929246"/>
            <a:chOff x="4427984" y="5013176"/>
            <a:chExt cx="1656184" cy="1296144"/>
          </a:xfrm>
        </p:grpSpPr>
        <p:pic>
          <p:nvPicPr>
            <p:cNvPr id="34822" name="Picture 6" descr="https://timgsa.baidu.com/timg?image&amp;quality=80&amp;size=b9999_10000&amp;sec=1503380283489&amp;di=d0e094cd9f15acc353afd5a92ddf998e&amp;imgtype=0&amp;src=http%3A%2F%2Fwww.jianshen8.com%2Fuploads%2Fallimg%2F140703%2F4_140703160929_1.jpg"/>
            <p:cNvPicPr>
              <a:picLocks noChangeAspect="1" noChangeArrowheads="1"/>
            </p:cNvPicPr>
            <p:nvPr/>
          </p:nvPicPr>
          <p:blipFill>
            <a:blip r:embed="rId7" cstate="print"/>
            <a:srcRect/>
            <a:stretch>
              <a:fillRect/>
            </a:stretch>
          </p:blipFill>
          <p:spPr bwMode="auto">
            <a:xfrm>
              <a:off x="4427984" y="5013176"/>
              <a:ext cx="1656184" cy="1231375"/>
            </a:xfrm>
            <a:prstGeom prst="rect">
              <a:avLst/>
            </a:prstGeom>
            <a:noFill/>
          </p:spPr>
        </p:pic>
        <p:sp>
          <p:nvSpPr>
            <p:cNvPr id="13" name="矩形 12"/>
            <p:cNvSpPr/>
            <p:nvPr/>
          </p:nvSpPr>
          <p:spPr>
            <a:xfrm>
              <a:off x="4427984" y="6165304"/>
              <a:ext cx="165618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6"/>
          <p:cNvSpPr txBox="1"/>
          <p:nvPr/>
        </p:nvSpPr>
        <p:spPr>
          <a:xfrm>
            <a:off x="6588224" y="2598168"/>
            <a:ext cx="2412776" cy="136191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buFont typeface="+mj-lt"/>
              <a:buAutoNum type="arabicPeriod"/>
            </a:pPr>
            <a:r>
              <a:rPr lang="zh-CN" altLang="en-US" sz="1100" dirty="0" smtClean="0">
                <a:solidFill>
                  <a:schemeClr val="tx1"/>
                </a:solidFill>
              </a:rPr>
              <a:t>介绍关节绞索、嵌顿的发生机制。</a:t>
            </a:r>
          </a:p>
          <a:p>
            <a:pPr>
              <a:lnSpc>
                <a:spcPct val="150000"/>
              </a:lnSpc>
              <a:buFont typeface="+mj-lt"/>
              <a:buAutoNum type="arabicPeriod"/>
            </a:pPr>
            <a:r>
              <a:rPr lang="zh-CN" altLang="en-US" sz="1100" dirty="0" smtClean="0">
                <a:solidFill>
                  <a:schemeClr val="tx1"/>
                </a:solidFill>
              </a:rPr>
              <a:t>通过图例说明关节嵌顿发生的原因，并以此说明手法缓解的途径，帮助学生理解（</a:t>
            </a:r>
            <a:r>
              <a:rPr lang="zh-CN" altLang="en-US" sz="1100" dirty="0" smtClean="0">
                <a:solidFill>
                  <a:srgbClr val="FF0000"/>
                </a:solidFill>
              </a:rPr>
              <a:t>举例：膝关节游离骨造成的交叉韧带嵌顿</a:t>
            </a:r>
            <a:r>
              <a:rPr lang="zh-CN" altLang="en-US" sz="1100" dirty="0" smtClean="0">
                <a:solidFill>
                  <a:schemeClr val="tx1"/>
                </a:solidFill>
              </a:rPr>
              <a:t>）。</a:t>
            </a:r>
          </a:p>
        </p:txBody>
      </p:sp>
      <p:sp>
        <p:nvSpPr>
          <p:cNvPr id="18" name="矩形 17"/>
          <p:cNvSpPr/>
          <p:nvPr/>
        </p:nvSpPr>
        <p:spPr>
          <a:xfrm>
            <a:off x="7202388" y="2258988"/>
            <a:ext cx="1186036" cy="369332"/>
          </a:xfrm>
          <a:prstGeom prst="rect">
            <a:avLst/>
          </a:prstGeom>
        </p:spPr>
        <p:txBody>
          <a:bodyPr wrap="square">
            <a:spAutoFit/>
          </a:bodyPr>
          <a:lstStyle/>
          <a:p>
            <a:pPr lvl="0"/>
            <a:r>
              <a:rPr lang="zh-CN" altLang="en-US" b="1" dirty="0" smtClean="0">
                <a:solidFill>
                  <a:prstClr val="black"/>
                </a:solidFill>
                <a:latin typeface="宋体" pitchFamily="2" charset="-122"/>
              </a:rPr>
              <a:t>教师指导</a:t>
            </a:r>
            <a:endParaRPr lang="zh-CN" altLang="en-US" b="1" dirty="0">
              <a:solidFill>
                <a:prstClr val="black"/>
              </a:solidFill>
              <a:latin typeface="宋体" pitchFamily="2" charset="-122"/>
            </a:endParaRPr>
          </a:p>
        </p:txBody>
      </p:sp>
      <p:sp>
        <p:nvSpPr>
          <p:cNvPr id="19" name="六角星 18"/>
          <p:cNvSpPr/>
          <p:nvPr/>
        </p:nvSpPr>
        <p:spPr>
          <a:xfrm>
            <a:off x="7024464" y="2284419"/>
            <a:ext cx="216024" cy="2160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 y="0"/>
            <a:ext cx="314325" cy="51435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l="11594" r="11594"/>
          <a:stretch>
            <a:fillRect/>
          </a:stretch>
        </p:blipFill>
        <p:spPr bwMode="auto">
          <a:xfrm>
            <a:off x="-32" y="0"/>
            <a:ext cx="7884400" cy="983114"/>
          </a:xfrm>
          <a:prstGeom prst="rect">
            <a:avLst/>
          </a:prstGeom>
          <a:noFill/>
          <a:ln w="9525">
            <a:noFill/>
            <a:miter lim="800000"/>
            <a:headEnd/>
            <a:tailEnd/>
          </a:ln>
          <a:effectLst/>
        </p:spPr>
      </p:pic>
      <p:sp>
        <p:nvSpPr>
          <p:cNvPr id="12" name="TextBox 1"/>
          <p:cNvSpPr txBox="1">
            <a:spLocks noChangeArrowheads="1"/>
          </p:cNvSpPr>
          <p:nvPr/>
        </p:nvSpPr>
        <p:spPr bwMode="auto">
          <a:xfrm>
            <a:off x="785786" y="142858"/>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二、推拿调节运动系统的效应</a:t>
            </a:r>
            <a:endParaRPr lang="zh-CN" altLang="en-US" sz="2800" dirty="0">
              <a:latin typeface="黑体" pitchFamily="49" charset="-122"/>
              <a:ea typeface="黑体" pitchFamily="49" charset="-122"/>
            </a:endParaRPr>
          </a:p>
        </p:txBody>
      </p:sp>
      <p:sp>
        <p:nvSpPr>
          <p:cNvPr id="15" name="矩形 14"/>
          <p:cNvSpPr/>
          <p:nvPr/>
        </p:nvSpPr>
        <p:spPr>
          <a:xfrm>
            <a:off x="827584" y="1059582"/>
            <a:ext cx="5136342" cy="1200329"/>
          </a:xfrm>
          <a:prstGeom prst="rect">
            <a:avLst/>
          </a:prstGeom>
        </p:spPr>
        <p:txBody>
          <a:bodyPr wrap="none">
            <a:spAutoFit/>
          </a:bodyPr>
          <a:lstStyle/>
          <a:p>
            <a:r>
              <a:rPr lang="en-US" altLang="zh-CN" sz="2400" b="1" dirty="0" smtClean="0">
                <a:solidFill>
                  <a:prstClr val="black"/>
                </a:solidFill>
                <a:latin typeface="宋体" pitchFamily="2" charset="-122"/>
              </a:rPr>
              <a:t>3.</a:t>
            </a:r>
            <a:r>
              <a:rPr lang="zh-CN" altLang="en-US" sz="2400" b="1" dirty="0" smtClean="0">
                <a:solidFill>
                  <a:prstClr val="black"/>
                </a:solidFill>
                <a:latin typeface="宋体" pitchFamily="2" charset="-122"/>
              </a:rPr>
              <a:t>推拿对肌腱、筋膜功能的调节作用</a:t>
            </a:r>
          </a:p>
          <a:p>
            <a:endParaRPr lang="zh-CN" altLang="en-US" sz="2400" b="1" dirty="0" smtClean="0">
              <a:solidFill>
                <a:prstClr val="black"/>
              </a:solidFill>
              <a:latin typeface="宋体" pitchFamily="2" charset="-122"/>
            </a:endParaRPr>
          </a:p>
          <a:p>
            <a:pPr lvl="0"/>
            <a:endParaRPr lang="zh-CN" altLang="en-US" sz="2400" b="1" dirty="0" smtClean="0">
              <a:solidFill>
                <a:prstClr val="black"/>
              </a:solidFill>
              <a:latin typeface="宋体" pitchFamily="2" charset="-122"/>
            </a:endParaRPr>
          </a:p>
        </p:txBody>
      </p:sp>
      <p:grpSp>
        <p:nvGrpSpPr>
          <p:cNvPr id="19" name="组合 18"/>
          <p:cNvGrpSpPr/>
          <p:nvPr/>
        </p:nvGrpSpPr>
        <p:grpSpPr>
          <a:xfrm>
            <a:off x="142844" y="2011323"/>
            <a:ext cx="2428892" cy="1486519"/>
            <a:chOff x="448056" y="1627632"/>
            <a:chExt cx="2741436" cy="1982025"/>
          </a:xfrm>
        </p:grpSpPr>
        <p:grpSp>
          <p:nvGrpSpPr>
            <p:cNvPr id="20" name="组合 4"/>
            <p:cNvGrpSpPr/>
            <p:nvPr/>
          </p:nvGrpSpPr>
          <p:grpSpPr>
            <a:xfrm>
              <a:off x="448056" y="1627632"/>
              <a:ext cx="2741436" cy="1819656"/>
              <a:chOff x="448056" y="1627632"/>
              <a:chExt cx="2741436" cy="1819656"/>
            </a:xfrm>
          </p:grpSpPr>
          <p:grpSp>
            <p:nvGrpSpPr>
              <p:cNvPr id="22" name="组合 7"/>
              <p:cNvGrpSpPr/>
              <p:nvPr/>
            </p:nvGrpSpPr>
            <p:grpSpPr>
              <a:xfrm>
                <a:off x="448056" y="1627632"/>
                <a:ext cx="2741436" cy="1819656"/>
                <a:chOff x="448056" y="1627632"/>
                <a:chExt cx="2741436" cy="1819656"/>
              </a:xfrm>
            </p:grpSpPr>
            <p:grpSp>
              <p:nvGrpSpPr>
                <p:cNvPr id="24" name="组合 9"/>
                <p:cNvGrpSpPr/>
                <p:nvPr/>
              </p:nvGrpSpPr>
              <p:grpSpPr>
                <a:xfrm flipV="1">
                  <a:off x="448056" y="1920951"/>
                  <a:ext cx="1392696" cy="808276"/>
                  <a:chOff x="837732" y="1756273"/>
                  <a:chExt cx="4394668" cy="1710028"/>
                </a:xfrm>
              </p:grpSpPr>
              <p:sp>
                <p:nvSpPr>
                  <p:cNvPr id="32" name="椭圆 31"/>
                  <p:cNvSpPr/>
                  <p:nvPr/>
                </p:nvSpPr>
                <p:spPr>
                  <a:xfrm>
                    <a:off x="837732" y="1756273"/>
                    <a:ext cx="4394668" cy="1110830"/>
                  </a:xfrm>
                  <a:prstGeom prst="ellipse">
                    <a:avLst/>
                  </a:prstGeom>
                  <a:gradFill flip="none" rotWithShape="1">
                    <a:gsLst>
                      <a:gs pos="86000">
                        <a:schemeClr val="bg1">
                          <a:alpha val="0"/>
                        </a:schemeClr>
                      </a:gs>
                      <a:gs pos="15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sp useBgFill="1">
                <p:nvSpPr>
                  <p:cNvPr id="33" name="矩形 32"/>
                  <p:cNvSpPr/>
                  <p:nvPr/>
                </p:nvSpPr>
                <p:spPr>
                  <a:xfrm>
                    <a:off x="837732" y="2165054"/>
                    <a:ext cx="4394668" cy="1301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grpSp>
            <p:grpSp>
              <p:nvGrpSpPr>
                <p:cNvPr id="25" name="组合 10"/>
                <p:cNvGrpSpPr/>
                <p:nvPr/>
              </p:nvGrpSpPr>
              <p:grpSpPr>
                <a:xfrm flipV="1">
                  <a:off x="1796796" y="1920951"/>
                  <a:ext cx="1392696" cy="808276"/>
                  <a:chOff x="837732" y="1756273"/>
                  <a:chExt cx="4394668" cy="1710028"/>
                </a:xfrm>
              </p:grpSpPr>
              <p:sp>
                <p:nvSpPr>
                  <p:cNvPr id="30" name="椭圆 29"/>
                  <p:cNvSpPr/>
                  <p:nvPr/>
                </p:nvSpPr>
                <p:spPr>
                  <a:xfrm>
                    <a:off x="837732" y="1756273"/>
                    <a:ext cx="4394668" cy="1110830"/>
                  </a:xfrm>
                  <a:prstGeom prst="ellipse">
                    <a:avLst/>
                  </a:prstGeom>
                  <a:gradFill flip="none" rotWithShape="1">
                    <a:gsLst>
                      <a:gs pos="86000">
                        <a:schemeClr val="bg1">
                          <a:alpha val="0"/>
                        </a:schemeClr>
                      </a:gs>
                      <a:gs pos="17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sp useBgFill="1">
                <p:nvSpPr>
                  <p:cNvPr id="31" name="矩形 30"/>
                  <p:cNvSpPr/>
                  <p:nvPr/>
                </p:nvSpPr>
                <p:spPr>
                  <a:xfrm>
                    <a:off x="837732" y="2165054"/>
                    <a:ext cx="4394668" cy="1301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grpSp>
            <p:sp>
              <p:nvSpPr>
                <p:cNvPr id="26" name="空心弧 25"/>
                <p:cNvSpPr/>
                <p:nvPr/>
              </p:nvSpPr>
              <p:spPr>
                <a:xfrm>
                  <a:off x="886968" y="1627632"/>
                  <a:ext cx="1819656" cy="1819656"/>
                </a:xfrm>
                <a:prstGeom prst="blockArc">
                  <a:avLst/>
                </a:prstGeom>
                <a:solidFill>
                  <a:srgbClr val="0E7A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itchFamily="34" charset="-122"/>
                    <a:ea typeface="微软雅黑" pitchFamily="34" charset="-122"/>
                  </a:endParaRPr>
                </a:p>
              </p:txBody>
            </p:sp>
            <p:grpSp>
              <p:nvGrpSpPr>
                <p:cNvPr id="27" name="组合 12"/>
                <p:cNvGrpSpPr/>
                <p:nvPr/>
              </p:nvGrpSpPr>
              <p:grpSpPr>
                <a:xfrm>
                  <a:off x="1596303" y="2664851"/>
                  <a:ext cx="356807" cy="355760"/>
                  <a:chOff x="7150101" y="3190875"/>
                  <a:chExt cx="541338" cy="539750"/>
                </a:xfrm>
              </p:grpSpPr>
              <p:sp>
                <p:nvSpPr>
                  <p:cNvPr id="28" name="Freeform 90"/>
                  <p:cNvSpPr>
                    <a:spLocks noEditPoints="1"/>
                  </p:cNvSpPr>
                  <p:nvPr/>
                </p:nvSpPr>
                <p:spPr bwMode="auto">
                  <a:xfrm>
                    <a:off x="7353301" y="3392488"/>
                    <a:ext cx="134938" cy="13493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1 w 48"/>
                      <a:gd name="T11" fmla="*/ 16 h 48"/>
                      <a:gd name="T12" fmla="*/ 16 w 48"/>
                      <a:gd name="T13" fmla="*/ 21 h 48"/>
                      <a:gd name="T14" fmla="*/ 12 w 48"/>
                      <a:gd name="T15" fmla="*/ 24 h 48"/>
                      <a:gd name="T16" fmla="*/ 11 w 48"/>
                      <a:gd name="T17" fmla="*/ 24 h 48"/>
                      <a:gd name="T18" fmla="*/ 8 w 48"/>
                      <a:gd name="T19" fmla="*/ 19 h 48"/>
                      <a:gd name="T20" fmla="*/ 19 w 48"/>
                      <a:gd name="T21" fmla="*/ 8 h 48"/>
                      <a:gd name="T22" fmla="*/ 24 w 48"/>
                      <a:gd name="T23" fmla="*/ 11 h 48"/>
                      <a:gd name="T24" fmla="*/ 21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1" y="16"/>
                        </a:moveTo>
                        <a:cubicBezTo>
                          <a:pt x="19" y="17"/>
                          <a:pt x="17" y="19"/>
                          <a:pt x="16" y="21"/>
                        </a:cubicBezTo>
                        <a:cubicBezTo>
                          <a:pt x="15" y="23"/>
                          <a:pt x="14" y="24"/>
                          <a:pt x="12" y="24"/>
                        </a:cubicBezTo>
                        <a:cubicBezTo>
                          <a:pt x="12" y="24"/>
                          <a:pt x="11" y="24"/>
                          <a:pt x="11" y="24"/>
                        </a:cubicBezTo>
                        <a:cubicBezTo>
                          <a:pt x="9" y="23"/>
                          <a:pt x="8" y="21"/>
                          <a:pt x="8" y="19"/>
                        </a:cubicBezTo>
                        <a:cubicBezTo>
                          <a:pt x="10" y="14"/>
                          <a:pt x="14" y="10"/>
                          <a:pt x="19" y="8"/>
                        </a:cubicBezTo>
                        <a:cubicBezTo>
                          <a:pt x="21" y="7"/>
                          <a:pt x="23" y="8"/>
                          <a:pt x="24" y="11"/>
                        </a:cubicBezTo>
                        <a:cubicBezTo>
                          <a:pt x="25" y="13"/>
                          <a:pt x="24" y="15"/>
                          <a:pt x="21" y="16"/>
                        </a:cubicBezTo>
                        <a:close/>
                      </a:path>
                    </a:pathLst>
                  </a:custGeom>
                  <a:solidFill>
                    <a:srgbClr val="01458E"/>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sp>
                <p:nvSpPr>
                  <p:cNvPr id="29" name="Freeform 91"/>
                  <p:cNvSpPr>
                    <a:spLocks noEditPoints="1"/>
                  </p:cNvSpPr>
                  <p:nvPr/>
                </p:nvSpPr>
                <p:spPr bwMode="auto">
                  <a:xfrm>
                    <a:off x="7150101" y="3190875"/>
                    <a:ext cx="541338" cy="539750"/>
                  </a:xfrm>
                  <a:custGeom>
                    <a:avLst/>
                    <a:gdLst>
                      <a:gd name="T0" fmla="*/ 179 w 192"/>
                      <a:gd name="T1" fmla="*/ 47 h 192"/>
                      <a:gd name="T2" fmla="*/ 185 w 192"/>
                      <a:gd name="T3" fmla="*/ 41 h 192"/>
                      <a:gd name="T4" fmla="*/ 192 w 192"/>
                      <a:gd name="T5" fmla="*/ 24 h 192"/>
                      <a:gd name="T6" fmla="*/ 185 w 192"/>
                      <a:gd name="T7" fmla="*/ 7 h 192"/>
                      <a:gd name="T8" fmla="*/ 168 w 192"/>
                      <a:gd name="T9" fmla="*/ 0 h 192"/>
                      <a:gd name="T10" fmla="*/ 151 w 192"/>
                      <a:gd name="T11" fmla="*/ 7 h 192"/>
                      <a:gd name="T12" fmla="*/ 145 w 192"/>
                      <a:gd name="T13" fmla="*/ 13 h 192"/>
                      <a:gd name="T14" fmla="*/ 96 w 192"/>
                      <a:gd name="T15" fmla="*/ 0 h 192"/>
                      <a:gd name="T16" fmla="*/ 47 w 192"/>
                      <a:gd name="T17" fmla="*/ 13 h 192"/>
                      <a:gd name="T18" fmla="*/ 41 w 192"/>
                      <a:gd name="T19" fmla="*/ 7 h 192"/>
                      <a:gd name="T20" fmla="*/ 24 w 192"/>
                      <a:gd name="T21" fmla="*/ 0 h 192"/>
                      <a:gd name="T22" fmla="*/ 7 w 192"/>
                      <a:gd name="T23" fmla="*/ 7 h 192"/>
                      <a:gd name="T24" fmla="*/ 0 w 192"/>
                      <a:gd name="T25" fmla="*/ 24 h 192"/>
                      <a:gd name="T26" fmla="*/ 7 w 192"/>
                      <a:gd name="T27" fmla="*/ 41 h 192"/>
                      <a:gd name="T28" fmla="*/ 14 w 192"/>
                      <a:gd name="T29" fmla="*/ 47 h 192"/>
                      <a:gd name="T30" fmla="*/ 0 w 192"/>
                      <a:gd name="T31" fmla="*/ 96 h 192"/>
                      <a:gd name="T32" fmla="*/ 13 w 192"/>
                      <a:gd name="T33" fmla="*/ 145 h 192"/>
                      <a:gd name="T34" fmla="*/ 7 w 192"/>
                      <a:gd name="T35" fmla="*/ 151 h 192"/>
                      <a:gd name="T36" fmla="*/ 0 w 192"/>
                      <a:gd name="T37" fmla="*/ 168 h 192"/>
                      <a:gd name="T38" fmla="*/ 7 w 192"/>
                      <a:gd name="T39" fmla="*/ 185 h 192"/>
                      <a:gd name="T40" fmla="*/ 24 w 192"/>
                      <a:gd name="T41" fmla="*/ 192 h 192"/>
                      <a:gd name="T42" fmla="*/ 41 w 192"/>
                      <a:gd name="T43" fmla="*/ 185 h 192"/>
                      <a:gd name="T44" fmla="*/ 47 w 192"/>
                      <a:gd name="T45" fmla="*/ 179 h 192"/>
                      <a:gd name="T46" fmla="*/ 96 w 192"/>
                      <a:gd name="T47" fmla="*/ 192 h 192"/>
                      <a:gd name="T48" fmla="*/ 145 w 192"/>
                      <a:gd name="T49" fmla="*/ 179 h 192"/>
                      <a:gd name="T50" fmla="*/ 151 w 192"/>
                      <a:gd name="T51" fmla="*/ 185 h 192"/>
                      <a:gd name="T52" fmla="*/ 168 w 192"/>
                      <a:gd name="T53" fmla="*/ 192 h 192"/>
                      <a:gd name="T54" fmla="*/ 185 w 192"/>
                      <a:gd name="T55" fmla="*/ 185 h 192"/>
                      <a:gd name="T56" fmla="*/ 192 w 192"/>
                      <a:gd name="T57" fmla="*/ 168 h 192"/>
                      <a:gd name="T58" fmla="*/ 185 w 192"/>
                      <a:gd name="T59" fmla="*/ 151 h 192"/>
                      <a:gd name="T60" fmla="*/ 179 w 192"/>
                      <a:gd name="T61" fmla="*/ 145 h 192"/>
                      <a:gd name="T62" fmla="*/ 192 w 192"/>
                      <a:gd name="T63" fmla="*/ 96 h 192"/>
                      <a:gd name="T64" fmla="*/ 179 w 192"/>
                      <a:gd name="T65" fmla="*/ 47 h 192"/>
                      <a:gd name="T66" fmla="*/ 96 w 192"/>
                      <a:gd name="T67" fmla="*/ 176 h 192"/>
                      <a:gd name="T68" fmla="*/ 16 w 192"/>
                      <a:gd name="T69" fmla="*/ 96 h 192"/>
                      <a:gd name="T70" fmla="*/ 96 w 192"/>
                      <a:gd name="T71" fmla="*/ 16 h 192"/>
                      <a:gd name="T72" fmla="*/ 176 w 192"/>
                      <a:gd name="T73" fmla="*/ 96 h 192"/>
                      <a:gd name="T74" fmla="*/ 96 w 192"/>
                      <a:gd name="T7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79" y="47"/>
                        </a:moveTo>
                        <a:cubicBezTo>
                          <a:pt x="185" y="41"/>
                          <a:pt x="185" y="41"/>
                          <a:pt x="185" y="41"/>
                        </a:cubicBezTo>
                        <a:cubicBezTo>
                          <a:pt x="190" y="36"/>
                          <a:pt x="192" y="30"/>
                          <a:pt x="192" y="24"/>
                        </a:cubicBezTo>
                        <a:cubicBezTo>
                          <a:pt x="192" y="17"/>
                          <a:pt x="190" y="11"/>
                          <a:pt x="185" y="7"/>
                        </a:cubicBezTo>
                        <a:cubicBezTo>
                          <a:pt x="181" y="2"/>
                          <a:pt x="175" y="0"/>
                          <a:pt x="168" y="0"/>
                        </a:cubicBezTo>
                        <a:cubicBezTo>
                          <a:pt x="162" y="0"/>
                          <a:pt x="156" y="2"/>
                          <a:pt x="151" y="7"/>
                        </a:cubicBezTo>
                        <a:cubicBezTo>
                          <a:pt x="145" y="13"/>
                          <a:pt x="145" y="13"/>
                          <a:pt x="145" y="13"/>
                        </a:cubicBezTo>
                        <a:cubicBezTo>
                          <a:pt x="130" y="5"/>
                          <a:pt x="113" y="0"/>
                          <a:pt x="96" y="0"/>
                        </a:cubicBezTo>
                        <a:cubicBezTo>
                          <a:pt x="79" y="0"/>
                          <a:pt x="62" y="5"/>
                          <a:pt x="47" y="13"/>
                        </a:cubicBezTo>
                        <a:cubicBezTo>
                          <a:pt x="41" y="7"/>
                          <a:pt x="41" y="7"/>
                          <a:pt x="41" y="7"/>
                        </a:cubicBezTo>
                        <a:cubicBezTo>
                          <a:pt x="37" y="2"/>
                          <a:pt x="31" y="0"/>
                          <a:pt x="24" y="0"/>
                        </a:cubicBezTo>
                        <a:cubicBezTo>
                          <a:pt x="18" y="0"/>
                          <a:pt x="12" y="2"/>
                          <a:pt x="7" y="7"/>
                        </a:cubicBezTo>
                        <a:cubicBezTo>
                          <a:pt x="3" y="11"/>
                          <a:pt x="0" y="17"/>
                          <a:pt x="0" y="24"/>
                        </a:cubicBezTo>
                        <a:cubicBezTo>
                          <a:pt x="0" y="30"/>
                          <a:pt x="3" y="36"/>
                          <a:pt x="7" y="41"/>
                        </a:cubicBezTo>
                        <a:cubicBezTo>
                          <a:pt x="14" y="47"/>
                          <a:pt x="14" y="47"/>
                          <a:pt x="14" y="47"/>
                        </a:cubicBezTo>
                        <a:cubicBezTo>
                          <a:pt x="5" y="62"/>
                          <a:pt x="0" y="79"/>
                          <a:pt x="0" y="96"/>
                        </a:cubicBezTo>
                        <a:cubicBezTo>
                          <a:pt x="0" y="113"/>
                          <a:pt x="5" y="130"/>
                          <a:pt x="13" y="145"/>
                        </a:cubicBezTo>
                        <a:cubicBezTo>
                          <a:pt x="7" y="151"/>
                          <a:pt x="7" y="151"/>
                          <a:pt x="7" y="151"/>
                        </a:cubicBezTo>
                        <a:cubicBezTo>
                          <a:pt x="3" y="155"/>
                          <a:pt x="0" y="161"/>
                          <a:pt x="0" y="168"/>
                        </a:cubicBezTo>
                        <a:cubicBezTo>
                          <a:pt x="0" y="174"/>
                          <a:pt x="3" y="180"/>
                          <a:pt x="7" y="185"/>
                        </a:cubicBezTo>
                        <a:cubicBezTo>
                          <a:pt x="12" y="189"/>
                          <a:pt x="18" y="192"/>
                          <a:pt x="24" y="192"/>
                        </a:cubicBezTo>
                        <a:cubicBezTo>
                          <a:pt x="31" y="192"/>
                          <a:pt x="37" y="189"/>
                          <a:pt x="41" y="185"/>
                        </a:cubicBezTo>
                        <a:cubicBezTo>
                          <a:pt x="47" y="179"/>
                          <a:pt x="47" y="179"/>
                          <a:pt x="47" y="179"/>
                        </a:cubicBezTo>
                        <a:cubicBezTo>
                          <a:pt x="62" y="187"/>
                          <a:pt x="79" y="192"/>
                          <a:pt x="96" y="192"/>
                        </a:cubicBezTo>
                        <a:cubicBezTo>
                          <a:pt x="113" y="192"/>
                          <a:pt x="130" y="187"/>
                          <a:pt x="145" y="179"/>
                        </a:cubicBezTo>
                        <a:cubicBezTo>
                          <a:pt x="151" y="185"/>
                          <a:pt x="151" y="185"/>
                          <a:pt x="151" y="185"/>
                        </a:cubicBezTo>
                        <a:cubicBezTo>
                          <a:pt x="156" y="189"/>
                          <a:pt x="162" y="192"/>
                          <a:pt x="168" y="192"/>
                        </a:cubicBezTo>
                        <a:cubicBezTo>
                          <a:pt x="175" y="192"/>
                          <a:pt x="181" y="189"/>
                          <a:pt x="185" y="185"/>
                        </a:cubicBezTo>
                        <a:cubicBezTo>
                          <a:pt x="190" y="180"/>
                          <a:pt x="192" y="174"/>
                          <a:pt x="192" y="168"/>
                        </a:cubicBezTo>
                        <a:cubicBezTo>
                          <a:pt x="192" y="161"/>
                          <a:pt x="190" y="155"/>
                          <a:pt x="185" y="151"/>
                        </a:cubicBezTo>
                        <a:cubicBezTo>
                          <a:pt x="179" y="145"/>
                          <a:pt x="179" y="145"/>
                          <a:pt x="179" y="145"/>
                        </a:cubicBezTo>
                        <a:cubicBezTo>
                          <a:pt x="188" y="130"/>
                          <a:pt x="192" y="113"/>
                          <a:pt x="192" y="96"/>
                        </a:cubicBezTo>
                        <a:cubicBezTo>
                          <a:pt x="192" y="79"/>
                          <a:pt x="188" y="62"/>
                          <a:pt x="179" y="47"/>
                        </a:cubicBezTo>
                        <a:close/>
                        <a:moveTo>
                          <a:pt x="96" y="176"/>
                        </a:moveTo>
                        <a:cubicBezTo>
                          <a:pt x="52" y="176"/>
                          <a:pt x="16" y="140"/>
                          <a:pt x="16" y="96"/>
                        </a:cubicBezTo>
                        <a:cubicBezTo>
                          <a:pt x="16" y="52"/>
                          <a:pt x="52" y="16"/>
                          <a:pt x="96" y="16"/>
                        </a:cubicBezTo>
                        <a:cubicBezTo>
                          <a:pt x="140" y="16"/>
                          <a:pt x="176" y="52"/>
                          <a:pt x="176" y="96"/>
                        </a:cubicBezTo>
                        <a:cubicBezTo>
                          <a:pt x="176" y="140"/>
                          <a:pt x="140" y="176"/>
                          <a:pt x="96" y="176"/>
                        </a:cubicBezTo>
                        <a:close/>
                      </a:path>
                    </a:pathLst>
                  </a:custGeom>
                  <a:solidFill>
                    <a:srgbClr val="01458E"/>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itchFamily="34" charset="-122"/>
                      <a:ea typeface="微软雅黑" pitchFamily="34" charset="-122"/>
                    </a:endParaRPr>
                  </a:p>
                </p:txBody>
              </p:sp>
            </p:grpSp>
          </p:grpSp>
          <p:sp>
            <p:nvSpPr>
              <p:cNvPr id="23" name="文本框 27"/>
              <p:cNvSpPr txBox="1"/>
              <p:nvPr/>
            </p:nvSpPr>
            <p:spPr>
              <a:xfrm>
                <a:off x="1536184" y="2113843"/>
                <a:ext cx="423834" cy="461665"/>
              </a:xfrm>
              <a:prstGeom prst="rect">
                <a:avLst/>
              </a:prstGeom>
              <a:noFill/>
            </p:spPr>
            <p:txBody>
              <a:bodyPr wrap="none" lIns="68580" tIns="34290" rIns="68580" bIns="34290" rtlCol="0">
                <a:spAutoFit/>
              </a:bodyPr>
              <a:lstStyle/>
              <a:p>
                <a:r>
                  <a:rPr lang="en-US" altLang="zh-CN" b="1" dirty="0">
                    <a:solidFill>
                      <a:schemeClr val="tx1">
                        <a:lumMod val="65000"/>
                        <a:lumOff val="35000"/>
                      </a:schemeClr>
                    </a:solidFill>
                    <a:latin typeface="微软雅黑" pitchFamily="34" charset="-122"/>
                    <a:ea typeface="微软雅黑" pitchFamily="34" charset="-122"/>
                  </a:rPr>
                  <a:t>01</a:t>
                </a:r>
                <a:endParaRPr lang="zh-CN" altLang="en-US" b="1" dirty="0">
                  <a:solidFill>
                    <a:schemeClr val="tx1">
                      <a:lumMod val="65000"/>
                      <a:lumOff val="35000"/>
                    </a:schemeClr>
                  </a:solidFill>
                  <a:latin typeface="微软雅黑" pitchFamily="34" charset="-122"/>
                  <a:ea typeface="微软雅黑" pitchFamily="34" charset="-122"/>
                </a:endParaRPr>
              </a:p>
            </p:txBody>
          </p:sp>
        </p:grpSp>
        <p:sp>
          <p:nvSpPr>
            <p:cNvPr id="21" name="文本框 43"/>
            <p:cNvSpPr txBox="1"/>
            <p:nvPr/>
          </p:nvSpPr>
          <p:spPr>
            <a:xfrm>
              <a:off x="1131053" y="3147992"/>
              <a:ext cx="1292662" cy="461665"/>
            </a:xfrm>
            <a:prstGeom prst="rect">
              <a:avLst/>
            </a:prstGeom>
            <a:noFill/>
          </p:spPr>
          <p:txBody>
            <a:bodyPr wrap="none" lIns="68580" tIns="34290" rIns="68580" bIns="34290" rtlCol="0">
              <a:spAutoFit/>
            </a:bodyPr>
            <a:lstStyle/>
            <a:p>
              <a:pPr algn="ctr"/>
              <a:r>
                <a:rPr lang="zh-CN" altLang="en-US" b="1" dirty="0" smtClean="0">
                  <a:solidFill>
                    <a:srgbClr val="3A3A3A"/>
                  </a:solidFill>
                  <a:latin typeface="微软雅黑" pitchFamily="34" charset="-122"/>
                  <a:ea typeface="微软雅黑" pitchFamily="34" charset="-122"/>
                </a:rPr>
                <a:t>软组织损伤</a:t>
              </a:r>
            </a:p>
          </p:txBody>
        </p:sp>
      </p:grpSp>
      <p:grpSp>
        <p:nvGrpSpPr>
          <p:cNvPr id="34" name="组合 33"/>
          <p:cNvGrpSpPr/>
          <p:nvPr/>
        </p:nvGrpSpPr>
        <p:grpSpPr>
          <a:xfrm>
            <a:off x="1785918" y="1785932"/>
            <a:ext cx="2303857" cy="1579056"/>
            <a:chOff x="2252663" y="1327109"/>
            <a:chExt cx="2303857" cy="2105409"/>
          </a:xfrm>
        </p:grpSpPr>
        <p:sp>
          <p:nvSpPr>
            <p:cNvPr id="35" name="空心弧 34"/>
            <p:cNvSpPr/>
            <p:nvPr/>
          </p:nvSpPr>
          <p:spPr>
            <a:xfrm rot="10800000">
              <a:off x="2252663" y="1612862"/>
              <a:ext cx="1819656" cy="1819656"/>
            </a:xfrm>
            <a:prstGeom prst="blockArc">
              <a:avLst/>
            </a:prstGeom>
            <a:solidFill>
              <a:srgbClr val="0145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itchFamily="34" charset="-122"/>
                <a:ea typeface="微软雅黑" pitchFamily="34" charset="-122"/>
              </a:endParaRPr>
            </a:p>
          </p:txBody>
        </p:sp>
        <p:grpSp>
          <p:nvGrpSpPr>
            <p:cNvPr id="36" name="组合 35"/>
            <p:cNvGrpSpPr/>
            <p:nvPr/>
          </p:nvGrpSpPr>
          <p:grpSpPr>
            <a:xfrm flipV="1">
              <a:off x="3163824" y="1920951"/>
              <a:ext cx="1392696" cy="808276"/>
              <a:chOff x="837732" y="1756273"/>
              <a:chExt cx="4394668" cy="1710028"/>
            </a:xfrm>
          </p:grpSpPr>
          <p:sp>
            <p:nvSpPr>
              <p:cNvPr id="40" name="椭圆 39"/>
              <p:cNvSpPr/>
              <p:nvPr/>
            </p:nvSpPr>
            <p:spPr>
              <a:xfrm>
                <a:off x="837732" y="1756273"/>
                <a:ext cx="4394668" cy="1110830"/>
              </a:xfrm>
              <a:prstGeom prst="ellipse">
                <a:avLst/>
              </a:prstGeom>
              <a:gradFill flip="none" rotWithShape="1">
                <a:gsLst>
                  <a:gs pos="86000">
                    <a:schemeClr val="bg1">
                      <a:alpha val="0"/>
                    </a:schemeClr>
                  </a:gs>
                  <a:gs pos="15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sp useBgFill="1">
            <p:nvSpPr>
              <p:cNvPr id="41" name="矩形 40"/>
              <p:cNvSpPr/>
              <p:nvPr/>
            </p:nvSpPr>
            <p:spPr>
              <a:xfrm>
                <a:off x="837732" y="2165054"/>
                <a:ext cx="4394668" cy="1301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grpSp>
        <p:sp>
          <p:nvSpPr>
            <p:cNvPr id="37" name="文本框 30"/>
            <p:cNvSpPr txBox="1"/>
            <p:nvPr/>
          </p:nvSpPr>
          <p:spPr>
            <a:xfrm>
              <a:off x="2925716" y="2520387"/>
              <a:ext cx="423834" cy="461665"/>
            </a:xfrm>
            <a:prstGeom prst="rect">
              <a:avLst/>
            </a:prstGeom>
            <a:noFill/>
          </p:spPr>
          <p:txBody>
            <a:bodyPr wrap="none" lIns="68580" tIns="34290" rIns="68580" bIns="34290" rtlCol="0">
              <a:spAutoFit/>
            </a:bodyPr>
            <a:lstStyle/>
            <a:p>
              <a:r>
                <a:rPr lang="en-US" altLang="zh-CN" b="1" dirty="0">
                  <a:solidFill>
                    <a:schemeClr val="tx1">
                      <a:lumMod val="65000"/>
                      <a:lumOff val="35000"/>
                    </a:schemeClr>
                  </a:solidFill>
                  <a:latin typeface="微软雅黑" pitchFamily="34" charset="-122"/>
                  <a:ea typeface="微软雅黑" pitchFamily="34" charset="-122"/>
                </a:rPr>
                <a:t>02</a:t>
              </a:r>
              <a:endParaRPr lang="zh-CN" altLang="en-US" b="1" dirty="0">
                <a:solidFill>
                  <a:schemeClr val="tx1">
                    <a:lumMod val="65000"/>
                    <a:lumOff val="35000"/>
                  </a:schemeClr>
                </a:solidFill>
                <a:latin typeface="微软雅黑" pitchFamily="34" charset="-122"/>
                <a:ea typeface="微软雅黑" pitchFamily="34" charset="-122"/>
              </a:endParaRPr>
            </a:p>
          </p:txBody>
        </p:sp>
        <p:sp>
          <p:nvSpPr>
            <p:cNvPr id="38" name="燕尾形 37"/>
            <p:cNvSpPr/>
            <p:nvPr/>
          </p:nvSpPr>
          <p:spPr>
            <a:xfrm rot="16200000">
              <a:off x="3026976" y="2145562"/>
              <a:ext cx="261257" cy="261257"/>
            </a:xfrm>
            <a:prstGeom prst="chevron">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itchFamily="34" charset="-122"/>
                <a:ea typeface="微软雅黑" pitchFamily="34" charset="-122"/>
              </a:endParaRPr>
            </a:p>
          </p:txBody>
        </p:sp>
        <p:sp>
          <p:nvSpPr>
            <p:cNvPr id="39" name="文本框 50"/>
            <p:cNvSpPr txBox="1"/>
            <p:nvPr/>
          </p:nvSpPr>
          <p:spPr>
            <a:xfrm>
              <a:off x="2487576" y="1327109"/>
              <a:ext cx="1349828" cy="830998"/>
            </a:xfrm>
            <a:prstGeom prst="rect">
              <a:avLst/>
            </a:prstGeom>
            <a:noFill/>
          </p:spPr>
          <p:txBody>
            <a:bodyPr wrap="square" lIns="68580" tIns="34290" rIns="68580" bIns="34290" rtlCol="0">
              <a:spAutoFit/>
            </a:bodyPr>
            <a:lstStyle/>
            <a:p>
              <a:pPr algn="ctr"/>
              <a:r>
                <a:rPr lang="zh-CN" altLang="zh-CN" b="1" dirty="0" smtClean="0">
                  <a:latin typeface="微软雅黑" pitchFamily="34" charset="-122"/>
                  <a:ea typeface="微软雅黑" pitchFamily="34" charset="-122"/>
                </a:rPr>
                <a:t>瘢痕组织</a:t>
              </a:r>
              <a:endParaRPr lang="en-US" altLang="zh-CN" b="1" dirty="0" smtClean="0">
                <a:latin typeface="微软雅黑" pitchFamily="34" charset="-122"/>
                <a:ea typeface="微软雅黑" pitchFamily="34" charset="-122"/>
              </a:endParaRPr>
            </a:p>
            <a:p>
              <a:pPr algn="ctr"/>
              <a:r>
                <a:rPr lang="zh-CN" altLang="zh-CN" b="1" dirty="0" smtClean="0">
                  <a:latin typeface="微软雅黑" pitchFamily="34" charset="-122"/>
                  <a:ea typeface="微软雅黑" pitchFamily="34" charset="-122"/>
                </a:rPr>
                <a:t>增生</a:t>
              </a:r>
              <a:endParaRPr lang="zh-CN" altLang="en-US" b="1" dirty="0">
                <a:latin typeface="微软雅黑" pitchFamily="34" charset="-122"/>
                <a:ea typeface="微软雅黑" pitchFamily="34" charset="-122"/>
              </a:endParaRPr>
            </a:p>
          </p:txBody>
        </p:sp>
      </p:grpSp>
      <p:grpSp>
        <p:nvGrpSpPr>
          <p:cNvPr id="42" name="组合 41"/>
          <p:cNvGrpSpPr/>
          <p:nvPr/>
        </p:nvGrpSpPr>
        <p:grpSpPr>
          <a:xfrm>
            <a:off x="3286117" y="2011323"/>
            <a:ext cx="2000264" cy="1486519"/>
            <a:chOff x="3617905" y="1627632"/>
            <a:chExt cx="2287355" cy="1982025"/>
          </a:xfrm>
        </p:grpSpPr>
        <p:grpSp>
          <p:nvGrpSpPr>
            <p:cNvPr id="43" name="组合 42"/>
            <p:cNvGrpSpPr/>
            <p:nvPr/>
          </p:nvGrpSpPr>
          <p:grpSpPr>
            <a:xfrm flipV="1">
              <a:off x="4512564" y="1920951"/>
              <a:ext cx="1392696" cy="808276"/>
              <a:chOff x="837732" y="1756273"/>
              <a:chExt cx="4394668" cy="1710028"/>
            </a:xfrm>
          </p:grpSpPr>
          <p:sp>
            <p:nvSpPr>
              <p:cNvPr id="52" name="椭圆 51"/>
              <p:cNvSpPr/>
              <p:nvPr/>
            </p:nvSpPr>
            <p:spPr>
              <a:xfrm>
                <a:off x="837732" y="1756273"/>
                <a:ext cx="4394668" cy="1110830"/>
              </a:xfrm>
              <a:prstGeom prst="ellipse">
                <a:avLst/>
              </a:prstGeom>
              <a:gradFill flip="none" rotWithShape="1">
                <a:gsLst>
                  <a:gs pos="86000">
                    <a:schemeClr val="bg1">
                      <a:alpha val="0"/>
                    </a:schemeClr>
                  </a:gs>
                  <a:gs pos="17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sp useBgFill="1">
            <p:nvSpPr>
              <p:cNvPr id="53" name="矩形 52"/>
              <p:cNvSpPr/>
              <p:nvPr/>
            </p:nvSpPr>
            <p:spPr>
              <a:xfrm>
                <a:off x="837732" y="2165054"/>
                <a:ext cx="4394668" cy="1301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grpSp>
        <p:sp>
          <p:nvSpPr>
            <p:cNvPr id="44" name="空心弧 43"/>
            <p:cNvSpPr/>
            <p:nvPr/>
          </p:nvSpPr>
          <p:spPr>
            <a:xfrm>
              <a:off x="3617905" y="1627632"/>
              <a:ext cx="1819656" cy="1819656"/>
            </a:xfrm>
            <a:prstGeom prst="blockArc">
              <a:avLst/>
            </a:prstGeom>
            <a:solidFill>
              <a:srgbClr val="0E7A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itchFamily="34" charset="-122"/>
                <a:ea typeface="微软雅黑" pitchFamily="34" charset="-122"/>
              </a:endParaRPr>
            </a:p>
          </p:txBody>
        </p:sp>
        <p:sp>
          <p:nvSpPr>
            <p:cNvPr id="45" name="文本框 28"/>
            <p:cNvSpPr txBox="1"/>
            <p:nvPr/>
          </p:nvSpPr>
          <p:spPr>
            <a:xfrm>
              <a:off x="4280169" y="2113843"/>
              <a:ext cx="423834" cy="461665"/>
            </a:xfrm>
            <a:prstGeom prst="rect">
              <a:avLst/>
            </a:prstGeom>
            <a:noFill/>
          </p:spPr>
          <p:txBody>
            <a:bodyPr wrap="none" lIns="68580" tIns="34290" rIns="68580" bIns="34290" rtlCol="0">
              <a:spAutoFit/>
            </a:bodyPr>
            <a:lstStyle/>
            <a:p>
              <a:r>
                <a:rPr lang="en-US" altLang="zh-CN" b="1" dirty="0">
                  <a:solidFill>
                    <a:schemeClr val="tx1">
                      <a:lumMod val="65000"/>
                      <a:lumOff val="35000"/>
                    </a:schemeClr>
                  </a:solidFill>
                  <a:latin typeface="微软雅黑" pitchFamily="34" charset="-122"/>
                  <a:ea typeface="微软雅黑" pitchFamily="34" charset="-122"/>
                </a:rPr>
                <a:t>03</a:t>
              </a:r>
              <a:endParaRPr lang="zh-CN" altLang="en-US" b="1" dirty="0">
                <a:solidFill>
                  <a:schemeClr val="tx1">
                    <a:lumMod val="65000"/>
                    <a:lumOff val="35000"/>
                  </a:schemeClr>
                </a:solidFill>
                <a:latin typeface="微软雅黑" pitchFamily="34" charset="-122"/>
                <a:ea typeface="微软雅黑" pitchFamily="34" charset="-122"/>
              </a:endParaRPr>
            </a:p>
          </p:txBody>
        </p:sp>
        <p:grpSp>
          <p:nvGrpSpPr>
            <p:cNvPr id="46" name="组合 45"/>
            <p:cNvGrpSpPr/>
            <p:nvPr/>
          </p:nvGrpSpPr>
          <p:grpSpPr>
            <a:xfrm>
              <a:off x="4239299" y="2750765"/>
              <a:ext cx="571295" cy="336053"/>
              <a:chOff x="5687624" y="1413289"/>
              <a:chExt cx="761726" cy="448071"/>
            </a:xfrm>
          </p:grpSpPr>
          <p:sp>
            <p:nvSpPr>
              <p:cNvPr id="48" name="任意多边形 47"/>
              <p:cNvSpPr/>
              <p:nvPr/>
            </p:nvSpPr>
            <p:spPr>
              <a:xfrm rot="2700000">
                <a:off x="5812942" y="1413289"/>
                <a:ext cx="448071" cy="448071"/>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49" name="任意多边形 48"/>
              <p:cNvSpPr/>
              <p:nvPr/>
            </p:nvSpPr>
            <p:spPr>
              <a:xfrm rot="2700000">
                <a:off x="6260835" y="1459625"/>
                <a:ext cx="188515" cy="188515"/>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50" name="任意多边形 49"/>
              <p:cNvSpPr/>
              <p:nvPr/>
            </p:nvSpPr>
            <p:spPr>
              <a:xfrm rot="2700000">
                <a:off x="5687624" y="1660895"/>
                <a:ext cx="113810" cy="113810"/>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51" name="任意多边形 50"/>
              <p:cNvSpPr/>
              <p:nvPr/>
            </p:nvSpPr>
            <p:spPr>
              <a:xfrm rot="2700000">
                <a:off x="5749093" y="1601982"/>
                <a:ext cx="60720" cy="60720"/>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47" name="文本框 36"/>
            <p:cNvSpPr txBox="1"/>
            <p:nvPr/>
          </p:nvSpPr>
          <p:spPr>
            <a:xfrm>
              <a:off x="3990827" y="3147992"/>
              <a:ext cx="1061829" cy="461665"/>
            </a:xfrm>
            <a:prstGeom prst="rect">
              <a:avLst/>
            </a:prstGeom>
            <a:noFill/>
          </p:spPr>
          <p:txBody>
            <a:bodyPr wrap="none" lIns="68580" tIns="34290" rIns="68580" bIns="34290" rtlCol="0">
              <a:spAutoFit/>
            </a:bodyPr>
            <a:lstStyle/>
            <a:p>
              <a:pPr algn="ctr"/>
              <a:r>
                <a:rPr lang="zh-CN" altLang="en-US" b="1" dirty="0" smtClean="0">
                  <a:solidFill>
                    <a:srgbClr val="3A3A3A"/>
                  </a:solidFill>
                  <a:latin typeface="微软雅黑" pitchFamily="34" charset="-122"/>
                  <a:ea typeface="微软雅黑" pitchFamily="34" charset="-122"/>
                </a:rPr>
                <a:t>产生粘连</a:t>
              </a:r>
            </a:p>
          </p:txBody>
        </p:sp>
      </p:grpSp>
      <p:grpSp>
        <p:nvGrpSpPr>
          <p:cNvPr id="54" name="组合 53"/>
          <p:cNvGrpSpPr/>
          <p:nvPr/>
        </p:nvGrpSpPr>
        <p:grpSpPr>
          <a:xfrm>
            <a:off x="4568802" y="1714494"/>
            <a:ext cx="2334883" cy="1659413"/>
            <a:chOff x="4981361" y="1231859"/>
            <a:chExt cx="2334883" cy="2212551"/>
          </a:xfrm>
        </p:grpSpPr>
        <p:sp>
          <p:nvSpPr>
            <p:cNvPr id="55" name="空心弧 54"/>
            <p:cNvSpPr/>
            <p:nvPr/>
          </p:nvSpPr>
          <p:spPr>
            <a:xfrm rot="10800000">
              <a:off x="4981361" y="1624754"/>
              <a:ext cx="1819656" cy="1819656"/>
            </a:xfrm>
            <a:prstGeom prst="blockArc">
              <a:avLst/>
            </a:prstGeom>
            <a:solidFill>
              <a:srgbClr val="0145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itchFamily="34" charset="-122"/>
                <a:ea typeface="微软雅黑" pitchFamily="34" charset="-122"/>
              </a:endParaRPr>
            </a:p>
          </p:txBody>
        </p:sp>
        <p:grpSp>
          <p:nvGrpSpPr>
            <p:cNvPr id="56" name="组合 55"/>
            <p:cNvGrpSpPr/>
            <p:nvPr/>
          </p:nvGrpSpPr>
          <p:grpSpPr>
            <a:xfrm flipV="1">
              <a:off x="5923548" y="1920951"/>
              <a:ext cx="1392696" cy="808276"/>
              <a:chOff x="837732" y="1756273"/>
              <a:chExt cx="4394668" cy="1710028"/>
            </a:xfrm>
          </p:grpSpPr>
          <p:sp>
            <p:nvSpPr>
              <p:cNvPr id="60" name="椭圆 59"/>
              <p:cNvSpPr/>
              <p:nvPr/>
            </p:nvSpPr>
            <p:spPr>
              <a:xfrm>
                <a:off x="837732" y="1756273"/>
                <a:ext cx="4394668" cy="1110830"/>
              </a:xfrm>
              <a:prstGeom prst="ellipse">
                <a:avLst/>
              </a:prstGeom>
              <a:gradFill flip="none" rotWithShape="1">
                <a:gsLst>
                  <a:gs pos="86000">
                    <a:schemeClr val="bg1">
                      <a:alpha val="0"/>
                    </a:schemeClr>
                  </a:gs>
                  <a:gs pos="15000">
                    <a:schemeClr val="tx1">
                      <a:lumMod val="95000"/>
                      <a:lumOff val="5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sp useBgFill="1">
            <p:nvSpPr>
              <p:cNvPr id="61" name="矩形 60"/>
              <p:cNvSpPr/>
              <p:nvPr/>
            </p:nvSpPr>
            <p:spPr>
              <a:xfrm>
                <a:off x="837732" y="2165054"/>
                <a:ext cx="4394668" cy="1301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grpSp>
        <p:sp>
          <p:nvSpPr>
            <p:cNvPr id="57" name="文本框 31"/>
            <p:cNvSpPr txBox="1"/>
            <p:nvPr/>
          </p:nvSpPr>
          <p:spPr>
            <a:xfrm>
              <a:off x="5639731" y="2520388"/>
              <a:ext cx="423834" cy="461665"/>
            </a:xfrm>
            <a:prstGeom prst="rect">
              <a:avLst/>
            </a:prstGeom>
            <a:noFill/>
          </p:spPr>
          <p:txBody>
            <a:bodyPr wrap="none" lIns="68580" tIns="34290" rIns="68580" bIns="34290" rtlCol="0">
              <a:spAutoFit/>
            </a:bodyPr>
            <a:lstStyle/>
            <a:p>
              <a:r>
                <a:rPr lang="en-US" altLang="zh-CN" b="1" dirty="0">
                  <a:solidFill>
                    <a:schemeClr val="tx1">
                      <a:lumMod val="65000"/>
                      <a:lumOff val="35000"/>
                    </a:schemeClr>
                  </a:solidFill>
                  <a:latin typeface="微软雅黑" pitchFamily="34" charset="-122"/>
                  <a:ea typeface="微软雅黑" pitchFamily="34" charset="-122"/>
                </a:rPr>
                <a:t>04</a:t>
              </a:r>
              <a:endParaRPr lang="zh-CN" altLang="en-US" b="1" dirty="0">
                <a:solidFill>
                  <a:schemeClr val="tx1">
                    <a:lumMod val="65000"/>
                    <a:lumOff val="35000"/>
                  </a:schemeClr>
                </a:solidFill>
                <a:latin typeface="微软雅黑" pitchFamily="34" charset="-122"/>
                <a:ea typeface="微软雅黑" pitchFamily="34" charset="-122"/>
              </a:endParaRPr>
            </a:p>
          </p:txBody>
        </p:sp>
        <p:sp>
          <p:nvSpPr>
            <p:cNvPr id="58" name="燕尾形 57"/>
            <p:cNvSpPr/>
            <p:nvPr/>
          </p:nvSpPr>
          <p:spPr>
            <a:xfrm rot="16200000">
              <a:off x="5770988" y="2145562"/>
              <a:ext cx="261257" cy="261257"/>
            </a:xfrm>
            <a:prstGeom prst="chevron">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itchFamily="34" charset="-122"/>
                <a:ea typeface="微软雅黑" pitchFamily="34" charset="-122"/>
              </a:endParaRPr>
            </a:p>
          </p:txBody>
        </p:sp>
        <p:sp>
          <p:nvSpPr>
            <p:cNvPr id="59" name="文本框 51"/>
            <p:cNvSpPr txBox="1"/>
            <p:nvPr/>
          </p:nvSpPr>
          <p:spPr>
            <a:xfrm>
              <a:off x="5277805" y="1231859"/>
              <a:ext cx="1349828" cy="830997"/>
            </a:xfrm>
            <a:prstGeom prst="rect">
              <a:avLst/>
            </a:prstGeom>
            <a:noFill/>
          </p:spPr>
          <p:txBody>
            <a:bodyPr wrap="square" lIns="68580" tIns="34290" rIns="68580" bIns="34290" rtlCol="0">
              <a:spAutoFit/>
            </a:bodyPr>
            <a:lstStyle/>
            <a:p>
              <a:pPr algn="ctr"/>
              <a:r>
                <a:rPr lang="zh-CN" altLang="zh-CN" b="1" dirty="0" smtClean="0">
                  <a:latin typeface="微软雅黑" pitchFamily="34" charset="-122"/>
                  <a:ea typeface="微软雅黑" pitchFamily="34" charset="-122"/>
                </a:rPr>
                <a:t>对神经血管束产生卡压</a:t>
              </a:r>
              <a:endParaRPr lang="zh-CN" altLang="en-US" b="1" dirty="0">
                <a:latin typeface="微软雅黑" pitchFamily="34" charset="-122"/>
                <a:ea typeface="微软雅黑" pitchFamily="34" charset="-122"/>
              </a:endParaRPr>
            </a:p>
          </p:txBody>
        </p:sp>
      </p:grpSp>
      <p:sp>
        <p:nvSpPr>
          <p:cNvPr id="62" name="上箭头 61"/>
          <p:cNvSpPr/>
          <p:nvPr/>
        </p:nvSpPr>
        <p:spPr>
          <a:xfrm>
            <a:off x="4040516" y="3597864"/>
            <a:ext cx="792088" cy="378042"/>
          </a:xfrm>
          <a:prstGeom prst="up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3" name="TextBox 62"/>
          <p:cNvSpPr txBox="1"/>
          <p:nvPr/>
        </p:nvSpPr>
        <p:spPr>
          <a:xfrm>
            <a:off x="800156" y="3975907"/>
            <a:ext cx="6048672" cy="923330"/>
          </a:xfrm>
          <a:prstGeom prst="rect">
            <a:avLst/>
          </a:prstGeom>
          <a:noFill/>
        </p:spPr>
        <p:txBody>
          <a:bodyPr wrap="square" rtlCol="0">
            <a:spAutoFit/>
          </a:bodyPr>
          <a:lstStyle/>
          <a:p>
            <a:pPr algn="ctr">
              <a:lnSpc>
                <a:spcPct val="150000"/>
              </a:lnSpc>
            </a:pPr>
            <a:r>
              <a:rPr lang="zh-CN" altLang="zh-CN" dirty="0" smtClean="0">
                <a:latin typeface="微软雅黑" pitchFamily="34" charset="-122"/>
                <a:ea typeface="微软雅黑" pitchFamily="34" charset="-122"/>
              </a:rPr>
              <a:t>推拿手法</a:t>
            </a:r>
            <a:r>
              <a:rPr lang="zh-CN" altLang="zh-CN" dirty="0" smtClean="0">
                <a:solidFill>
                  <a:srgbClr val="FF0000"/>
                </a:solidFill>
                <a:latin typeface="微软雅黑" pitchFamily="34" charset="-122"/>
                <a:ea typeface="微软雅黑" pitchFamily="34" charset="-122"/>
              </a:rPr>
              <a:t>主动运动与机体被动运动</a:t>
            </a:r>
            <a:r>
              <a:rPr lang="zh-CN" altLang="zh-CN" dirty="0" smtClean="0">
                <a:latin typeface="微软雅黑" pitchFamily="34" charset="-122"/>
                <a:ea typeface="微软雅黑" pitchFamily="34" charset="-122"/>
              </a:rPr>
              <a:t>相结合，则可以使机体各部位的粘连在这种主动与被动运动中松解。</a:t>
            </a:r>
            <a:endParaRPr lang="zh-CN" altLang="en-US" dirty="0">
              <a:latin typeface="微软雅黑" pitchFamily="34" charset="-122"/>
              <a:ea typeface="微软雅黑" pitchFamily="34" charset="-122"/>
            </a:endParaRPr>
          </a:p>
        </p:txBody>
      </p:sp>
      <p:sp>
        <p:nvSpPr>
          <p:cNvPr id="65" name="TextBox 64"/>
          <p:cNvSpPr txBox="1"/>
          <p:nvPr/>
        </p:nvSpPr>
        <p:spPr>
          <a:xfrm>
            <a:off x="6588224" y="2139703"/>
            <a:ext cx="2412776" cy="161582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buFont typeface="+mj-lt"/>
              <a:buAutoNum type="arabicPeriod"/>
            </a:pPr>
            <a:r>
              <a:rPr lang="zh-CN" altLang="en-US" sz="1100" dirty="0" smtClean="0">
                <a:solidFill>
                  <a:schemeClr val="tx1"/>
                </a:solidFill>
              </a:rPr>
              <a:t>介绍软组织损伤后的病理变化。</a:t>
            </a:r>
          </a:p>
          <a:p>
            <a:pPr>
              <a:lnSpc>
                <a:spcPct val="150000"/>
              </a:lnSpc>
              <a:buFont typeface="+mj-lt"/>
              <a:buAutoNum type="arabicPeriod"/>
            </a:pPr>
            <a:r>
              <a:rPr lang="zh-CN" altLang="en-US" sz="1100" dirty="0" smtClean="0">
                <a:solidFill>
                  <a:schemeClr val="tx1"/>
                </a:solidFill>
              </a:rPr>
              <a:t>推拿对肌腱、筋膜功能的调节作用的主要切入途径（松解黏连）。</a:t>
            </a:r>
          </a:p>
          <a:p>
            <a:pPr>
              <a:lnSpc>
                <a:spcPct val="150000"/>
              </a:lnSpc>
              <a:buFont typeface="+mj-lt"/>
              <a:buAutoNum type="arabicPeriod"/>
            </a:pPr>
            <a:r>
              <a:rPr lang="zh-CN" altLang="en-US" sz="1100" dirty="0" smtClean="0">
                <a:solidFill>
                  <a:schemeClr val="tx1"/>
                </a:solidFill>
              </a:rPr>
              <a:t>介绍手法选择的依据。如：弹、拨手法。帮助学生理解手法对肌腱、筋膜功能的影响。</a:t>
            </a:r>
          </a:p>
        </p:txBody>
      </p:sp>
      <p:sp>
        <p:nvSpPr>
          <p:cNvPr id="66" name="矩形 65"/>
          <p:cNvSpPr/>
          <p:nvPr/>
        </p:nvSpPr>
        <p:spPr>
          <a:xfrm>
            <a:off x="7202388" y="1800523"/>
            <a:ext cx="1186036" cy="369332"/>
          </a:xfrm>
          <a:prstGeom prst="rect">
            <a:avLst/>
          </a:prstGeom>
        </p:spPr>
        <p:txBody>
          <a:bodyPr wrap="square">
            <a:spAutoFit/>
          </a:bodyPr>
          <a:lstStyle/>
          <a:p>
            <a:pPr lvl="0"/>
            <a:r>
              <a:rPr lang="zh-CN" altLang="en-US" b="1" dirty="0" smtClean="0">
                <a:solidFill>
                  <a:prstClr val="black"/>
                </a:solidFill>
                <a:latin typeface="宋体" pitchFamily="2" charset="-122"/>
              </a:rPr>
              <a:t>教师指导</a:t>
            </a:r>
            <a:endParaRPr lang="zh-CN" altLang="en-US" b="1" dirty="0">
              <a:solidFill>
                <a:prstClr val="black"/>
              </a:solidFill>
              <a:latin typeface="宋体" pitchFamily="2" charset="-122"/>
            </a:endParaRPr>
          </a:p>
        </p:txBody>
      </p:sp>
      <p:sp>
        <p:nvSpPr>
          <p:cNvPr id="67" name="六角星 66"/>
          <p:cNvSpPr/>
          <p:nvPr/>
        </p:nvSpPr>
        <p:spPr>
          <a:xfrm>
            <a:off x="7008397" y="1842385"/>
            <a:ext cx="216024" cy="2160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3685</TotalTime>
  <Words>1841</Words>
  <Application>Microsoft Office PowerPoint</Application>
  <PresentationFormat>全屏显示(16:9)</PresentationFormat>
  <Paragraphs>211</Paragraphs>
  <Slides>20</Slides>
  <Notes>20</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李华南</cp:lastModifiedBy>
  <cp:revision>484</cp:revision>
  <dcterms:created xsi:type="dcterms:W3CDTF">2013-10-30T09:04:50Z</dcterms:created>
  <dcterms:modified xsi:type="dcterms:W3CDTF">2017-08-25T07:32:43Z</dcterms:modified>
</cp:coreProperties>
</file>